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80" r:id="rId2"/>
    <p:sldId id="281" r:id="rId3"/>
    <p:sldId id="282" r:id="rId4"/>
    <p:sldId id="283" r:id="rId5"/>
    <p:sldId id="284" r:id="rId6"/>
    <p:sldId id="278" r:id="rId7"/>
    <p:sldId id="269" r:id="rId8"/>
    <p:sldId id="259" r:id="rId9"/>
    <p:sldId id="260" r:id="rId10"/>
    <p:sldId id="261" r:id="rId11"/>
    <p:sldId id="291" r:id="rId12"/>
    <p:sldId id="290" r:id="rId13"/>
    <p:sldId id="293" r:id="rId14"/>
    <p:sldId id="262" r:id="rId15"/>
    <p:sldId id="289" r:id="rId16"/>
    <p:sldId id="274" r:id="rId17"/>
    <p:sldId id="263" r:id="rId18"/>
    <p:sldId id="264" r:id="rId19"/>
    <p:sldId id="294" r:id="rId20"/>
    <p:sldId id="268" r:id="rId21"/>
    <p:sldId id="286" r:id="rId22"/>
    <p:sldId id="265" r:id="rId23"/>
    <p:sldId id="276" r:id="rId24"/>
    <p:sldId id="271" r:id="rId25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889"/>
    <a:srgbClr val="013F99"/>
    <a:srgbClr val="D40257"/>
    <a:srgbClr val="002864"/>
    <a:srgbClr val="FD418D"/>
    <a:srgbClr val="001C46"/>
    <a:srgbClr val="FF2D78"/>
    <a:srgbClr val="150060"/>
    <a:srgbClr val="FF2573"/>
    <a:srgbClr val="014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hyperlink" Target="https://www.oracle.com/co/scm/what-is-supply-chain-management/" TargetMode="Externa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3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2.svg"/><Relationship Id="rId16" Type="http://schemas.openxmlformats.org/officeDocument/2006/relationships/image" Target="../media/image35.png"/><Relationship Id="rId1" Type="http://schemas.openxmlformats.org/officeDocument/2006/relationships/image" Target="../media/image21.png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hyperlink" Target="https://www.oracle.com/co/scm/what-is-supply-chain-management/" TargetMode="External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4.sv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E2AC75-1810-4AF8-A943-6E912878428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82C8B8-6B02-495E-95C8-6F591F90F05D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1" dirty="0">
              <a:solidFill>
                <a:schemeClr val="tx1"/>
              </a:solidFill>
            </a:rPr>
            <a:t>Clientes</a:t>
          </a:r>
          <a:r>
            <a:rPr lang="es-CO" dirty="0">
              <a:solidFill>
                <a:schemeClr val="tx1"/>
              </a:solidFill>
            </a:rPr>
            <a:t> – CRM – B2C – B2B – ECOMMERCE – FACTURACION ELECTRONICA – FIRMAS ELECTRONICAS</a:t>
          </a:r>
          <a:endParaRPr lang="en-US" dirty="0">
            <a:solidFill>
              <a:schemeClr val="tx1"/>
            </a:solidFill>
          </a:endParaRPr>
        </a:p>
      </dgm:t>
    </dgm:pt>
    <dgm:pt modelId="{5B3C54E3-7106-4373-BA05-D7DDD343F7B9}" type="parTrans" cxnId="{5B036FEB-32BD-4D93-9C93-8849C63831DC}">
      <dgm:prSet/>
      <dgm:spPr/>
      <dgm:t>
        <a:bodyPr/>
        <a:lstStyle/>
        <a:p>
          <a:endParaRPr lang="en-US"/>
        </a:p>
      </dgm:t>
    </dgm:pt>
    <dgm:pt modelId="{DAA280FF-51E2-436A-9237-F9BEAF934863}" type="sibTrans" cxnId="{5B036FEB-32BD-4D93-9C93-8849C63831DC}">
      <dgm:prSet/>
      <dgm:spPr/>
      <dgm:t>
        <a:bodyPr/>
        <a:lstStyle/>
        <a:p>
          <a:endParaRPr lang="en-US"/>
        </a:p>
      </dgm:t>
    </dgm:pt>
    <dgm:pt modelId="{64880273-2C36-4E26-8203-0E93CF6821AB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1" dirty="0">
              <a:solidFill>
                <a:schemeClr val="tx1"/>
              </a:solidFill>
            </a:rPr>
            <a:t>Proveedores</a:t>
          </a:r>
          <a:r>
            <a:rPr lang="es-CO" dirty="0">
              <a:solidFill>
                <a:schemeClr val="tx1"/>
              </a:solidFill>
            </a:rPr>
            <a:t> -  Cadenas de suministro SCM (entregas-rutas-eficiencia en procesos-cliente enfocada) </a:t>
          </a:r>
          <a:r>
            <a:rPr lang="es-CO" dirty="0" err="1">
              <a:solidFill>
                <a:schemeClr val="tx1"/>
              </a:solidFill>
            </a:rPr>
            <a:t>Supply</a:t>
          </a:r>
          <a:r>
            <a:rPr lang="es-CO" dirty="0">
              <a:solidFill>
                <a:schemeClr val="tx1"/>
              </a:solidFill>
            </a:rPr>
            <a:t> </a:t>
          </a:r>
          <a:r>
            <a:rPr lang="es-CO" dirty="0" err="1">
              <a:solidFill>
                <a:schemeClr val="tx1"/>
              </a:solidFill>
            </a:rPr>
            <a:t>Chain</a:t>
          </a:r>
          <a:r>
            <a:rPr lang="es-CO" dirty="0">
              <a:solidFill>
                <a:schemeClr val="tx1"/>
              </a:solidFill>
            </a:rPr>
            <a:t> Management  - </a:t>
          </a:r>
          <a:r>
            <a:rPr lang="es-CO" dirty="0">
              <a:hlinkClick xmlns:r="http://schemas.openxmlformats.org/officeDocument/2006/relationships" r:id="rId1"/>
            </a:rPr>
            <a:t>https://www.oracle.com/co/scm/what-is-supply-chain-management/</a:t>
          </a:r>
          <a:endParaRPr lang="en-US" dirty="0"/>
        </a:p>
      </dgm:t>
    </dgm:pt>
    <dgm:pt modelId="{41B356E6-44D8-468F-8454-97B27FF03FF8}" type="parTrans" cxnId="{7A592CB9-CA1A-4B4A-B906-7C359D97817C}">
      <dgm:prSet/>
      <dgm:spPr/>
      <dgm:t>
        <a:bodyPr/>
        <a:lstStyle/>
        <a:p>
          <a:endParaRPr lang="en-US"/>
        </a:p>
      </dgm:t>
    </dgm:pt>
    <dgm:pt modelId="{D24612B5-1F4E-487B-B987-A21FDC435BDF}" type="sibTrans" cxnId="{7A592CB9-CA1A-4B4A-B906-7C359D97817C}">
      <dgm:prSet/>
      <dgm:spPr/>
      <dgm:t>
        <a:bodyPr/>
        <a:lstStyle/>
        <a:p>
          <a:endParaRPr lang="en-US"/>
        </a:p>
      </dgm:t>
    </dgm:pt>
    <dgm:pt modelId="{71CA95F5-C8FD-49E9-8D28-7E5CAFAA3CB2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dirty="0" err="1">
              <a:solidFill>
                <a:schemeClr val="tx1"/>
              </a:solidFill>
            </a:rPr>
            <a:t>Marketplaces</a:t>
          </a:r>
          <a:r>
            <a:rPr lang="es-CO" dirty="0">
              <a:solidFill>
                <a:schemeClr val="tx1"/>
              </a:solidFill>
            </a:rPr>
            <a:t> – online</a:t>
          </a:r>
          <a:endParaRPr lang="en-US" dirty="0">
            <a:solidFill>
              <a:schemeClr val="tx1"/>
            </a:solidFill>
          </a:endParaRPr>
        </a:p>
      </dgm:t>
    </dgm:pt>
    <dgm:pt modelId="{32291AC8-14DF-43F3-A04F-26D391768AB1}" type="parTrans" cxnId="{E489162D-C37B-4698-BA59-8CEA222618E3}">
      <dgm:prSet/>
      <dgm:spPr/>
      <dgm:t>
        <a:bodyPr/>
        <a:lstStyle/>
        <a:p>
          <a:endParaRPr lang="en-US"/>
        </a:p>
      </dgm:t>
    </dgm:pt>
    <dgm:pt modelId="{DF659CD0-FF41-4D26-B330-EBE73E6C87A0}" type="sibTrans" cxnId="{E489162D-C37B-4698-BA59-8CEA222618E3}">
      <dgm:prSet/>
      <dgm:spPr/>
      <dgm:t>
        <a:bodyPr/>
        <a:lstStyle/>
        <a:p>
          <a:endParaRPr lang="en-US"/>
        </a:p>
      </dgm:t>
    </dgm:pt>
    <dgm:pt modelId="{07A039E2-B4E8-4B3C-AD47-9DCFF8E54555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1" dirty="0" err="1">
              <a:solidFill>
                <a:schemeClr val="tx1"/>
              </a:solidFill>
            </a:rPr>
            <a:t>Logistica</a:t>
          </a:r>
          <a:r>
            <a:rPr lang="es-CO" dirty="0">
              <a:solidFill>
                <a:schemeClr val="tx1"/>
              </a:solidFill>
            </a:rPr>
            <a:t> – Almacenamiento tablas de retención – transporte – DIAN</a:t>
          </a:r>
          <a:endParaRPr lang="en-US" dirty="0">
            <a:solidFill>
              <a:schemeClr val="tx1"/>
            </a:solidFill>
          </a:endParaRPr>
        </a:p>
      </dgm:t>
    </dgm:pt>
    <dgm:pt modelId="{2E28DC3C-5AA1-47C5-94CD-5C3D26D80A31}" type="parTrans" cxnId="{141D7C6C-850C-4DED-A490-0FA6562218C3}">
      <dgm:prSet/>
      <dgm:spPr/>
      <dgm:t>
        <a:bodyPr/>
        <a:lstStyle/>
        <a:p>
          <a:endParaRPr lang="en-US"/>
        </a:p>
      </dgm:t>
    </dgm:pt>
    <dgm:pt modelId="{755470BB-0A41-4E14-BE0F-656C84B289FD}" type="sibTrans" cxnId="{141D7C6C-850C-4DED-A490-0FA6562218C3}">
      <dgm:prSet/>
      <dgm:spPr/>
      <dgm:t>
        <a:bodyPr/>
        <a:lstStyle/>
        <a:p>
          <a:endParaRPr lang="en-US"/>
        </a:p>
      </dgm:t>
    </dgm:pt>
    <dgm:pt modelId="{B0126911-90F1-4DFD-8FE5-370D3F1D9F65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1" dirty="0">
              <a:solidFill>
                <a:schemeClr val="tx1"/>
              </a:solidFill>
            </a:rPr>
            <a:t>Administración Pública </a:t>
          </a:r>
          <a:r>
            <a:rPr lang="es-CO" dirty="0">
              <a:solidFill>
                <a:schemeClr val="tx1"/>
              </a:solidFill>
            </a:rPr>
            <a:t>– </a:t>
          </a:r>
          <a:r>
            <a:rPr lang="es-CO" dirty="0" err="1">
              <a:solidFill>
                <a:schemeClr val="tx1"/>
              </a:solidFill>
            </a:rPr>
            <a:t>Certicamaras</a:t>
          </a:r>
          <a:r>
            <a:rPr lang="es-CO" dirty="0">
              <a:solidFill>
                <a:schemeClr val="tx1"/>
              </a:solidFill>
            </a:rPr>
            <a:t>  </a:t>
          </a:r>
          <a:r>
            <a:rPr lang="es-CO" dirty="0" err="1">
              <a:solidFill>
                <a:schemeClr val="tx1"/>
              </a:solidFill>
            </a:rPr>
            <a:t>Verising</a:t>
          </a:r>
          <a:endParaRPr lang="en-US" dirty="0">
            <a:solidFill>
              <a:schemeClr val="tx1"/>
            </a:solidFill>
          </a:endParaRPr>
        </a:p>
      </dgm:t>
    </dgm:pt>
    <dgm:pt modelId="{BED3F558-5447-4B77-9024-457911F04A3D}" type="parTrans" cxnId="{D7C7555B-0D64-4922-A0DE-8D5596234BB6}">
      <dgm:prSet/>
      <dgm:spPr/>
      <dgm:t>
        <a:bodyPr/>
        <a:lstStyle/>
        <a:p>
          <a:endParaRPr lang="en-US"/>
        </a:p>
      </dgm:t>
    </dgm:pt>
    <dgm:pt modelId="{58D3238A-3FE2-4F7E-BBA3-E92BFD30D288}" type="sibTrans" cxnId="{D7C7555B-0D64-4922-A0DE-8D5596234BB6}">
      <dgm:prSet/>
      <dgm:spPr/>
      <dgm:t>
        <a:bodyPr/>
        <a:lstStyle/>
        <a:p>
          <a:endParaRPr lang="en-US"/>
        </a:p>
      </dgm:t>
    </dgm:pt>
    <dgm:pt modelId="{AAA9B75E-375D-43E2-958E-10C336ED877E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1" dirty="0">
              <a:solidFill>
                <a:schemeClr val="tx1"/>
              </a:solidFill>
            </a:rPr>
            <a:t>Recurso Humano </a:t>
          </a:r>
          <a:r>
            <a:rPr lang="es-CO" dirty="0">
              <a:solidFill>
                <a:schemeClr val="tx1"/>
              </a:solidFill>
            </a:rPr>
            <a:t>– </a:t>
          </a:r>
          <a:r>
            <a:rPr lang="es-CO" dirty="0" err="1">
              <a:solidFill>
                <a:schemeClr val="tx1"/>
              </a:solidFill>
            </a:rPr>
            <a:t>Elearning</a:t>
          </a:r>
          <a:r>
            <a:rPr lang="es-CO" dirty="0">
              <a:solidFill>
                <a:schemeClr val="tx1"/>
              </a:solidFill>
            </a:rPr>
            <a:t> – Intranet  - OVA –MOODLE-BLACKBOARD</a:t>
          </a:r>
          <a:endParaRPr lang="en-US" dirty="0">
            <a:solidFill>
              <a:schemeClr val="tx1"/>
            </a:solidFill>
          </a:endParaRPr>
        </a:p>
      </dgm:t>
    </dgm:pt>
    <dgm:pt modelId="{7FDC96C9-7DD5-4EED-870F-5734B48B5D68}" type="parTrans" cxnId="{65C610BE-0408-483A-8A75-FD626591E6EC}">
      <dgm:prSet/>
      <dgm:spPr/>
      <dgm:t>
        <a:bodyPr/>
        <a:lstStyle/>
        <a:p>
          <a:endParaRPr lang="en-US"/>
        </a:p>
      </dgm:t>
    </dgm:pt>
    <dgm:pt modelId="{85F096BA-FA0F-47C6-94B5-A947376966F9}" type="sibTrans" cxnId="{65C610BE-0408-483A-8A75-FD626591E6EC}">
      <dgm:prSet/>
      <dgm:spPr/>
      <dgm:t>
        <a:bodyPr/>
        <a:lstStyle/>
        <a:p>
          <a:endParaRPr lang="en-US"/>
        </a:p>
      </dgm:t>
    </dgm:pt>
    <dgm:pt modelId="{5AC7F4D5-A6AD-4ED1-AD42-6A1910208244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b="1" dirty="0">
              <a:solidFill>
                <a:schemeClr val="tx1"/>
              </a:solidFill>
            </a:rPr>
            <a:t>Colaborativo</a:t>
          </a:r>
          <a:r>
            <a:rPr lang="es-CO" dirty="0">
              <a:solidFill>
                <a:schemeClr val="tx1"/>
              </a:solidFill>
            </a:rPr>
            <a:t> -  Zoom – </a:t>
          </a:r>
          <a:r>
            <a:rPr lang="es-CO" dirty="0" err="1">
              <a:solidFill>
                <a:schemeClr val="tx1"/>
              </a:solidFill>
            </a:rPr>
            <a:t>Slack</a:t>
          </a:r>
          <a:r>
            <a:rPr lang="es-CO" dirty="0">
              <a:solidFill>
                <a:schemeClr val="tx1"/>
              </a:solidFill>
            </a:rPr>
            <a:t> – Trello – </a:t>
          </a:r>
          <a:r>
            <a:rPr lang="es-CO" dirty="0" err="1">
              <a:solidFill>
                <a:schemeClr val="tx1"/>
              </a:solidFill>
            </a:rPr>
            <a:t>Workplace</a:t>
          </a:r>
          <a:r>
            <a:rPr lang="es-CO" dirty="0">
              <a:solidFill>
                <a:schemeClr val="tx1"/>
              </a:solidFill>
            </a:rPr>
            <a:t> Facebook – </a:t>
          </a:r>
          <a:r>
            <a:rPr lang="es-CO" dirty="0" err="1">
              <a:solidFill>
                <a:schemeClr val="tx1"/>
              </a:solidFill>
            </a:rPr>
            <a:t>Wrike</a:t>
          </a:r>
          <a:r>
            <a:rPr lang="es-CO" dirty="0">
              <a:solidFill>
                <a:schemeClr val="tx1"/>
              </a:solidFill>
            </a:rPr>
            <a:t> –</a:t>
          </a:r>
          <a:r>
            <a:rPr lang="es-CO" dirty="0" err="1">
              <a:solidFill>
                <a:schemeClr val="tx1"/>
              </a:solidFill>
            </a:rPr>
            <a:t>Basecamp</a:t>
          </a:r>
          <a:r>
            <a:rPr lang="es-CO" dirty="0">
              <a:solidFill>
                <a:schemeClr val="tx1"/>
              </a:solidFill>
            </a:rPr>
            <a:t> 3 – Zoho </a:t>
          </a:r>
          <a:r>
            <a:rPr lang="es-CO" dirty="0" err="1">
              <a:solidFill>
                <a:schemeClr val="tx1"/>
              </a:solidFill>
            </a:rPr>
            <a:t>projects</a:t>
          </a:r>
          <a:r>
            <a:rPr lang="es-CO" dirty="0">
              <a:solidFill>
                <a:schemeClr val="tx1"/>
              </a:solidFill>
            </a:rPr>
            <a:t> – </a:t>
          </a:r>
          <a:r>
            <a:rPr lang="es-CO" dirty="0" err="1">
              <a:solidFill>
                <a:schemeClr val="tx1"/>
              </a:solidFill>
            </a:rPr>
            <a:t>Gsuite</a:t>
          </a:r>
          <a:r>
            <a:rPr lang="es-CO" dirty="0">
              <a:solidFill>
                <a:schemeClr val="tx1"/>
              </a:solidFill>
            </a:rPr>
            <a:t> – Office 365</a:t>
          </a:r>
          <a:endParaRPr lang="en-US" dirty="0">
            <a:solidFill>
              <a:schemeClr val="tx1"/>
            </a:solidFill>
          </a:endParaRPr>
        </a:p>
      </dgm:t>
    </dgm:pt>
    <dgm:pt modelId="{11BFF64D-9BAA-4719-A12C-6663C2AEE146}" type="parTrans" cxnId="{E4C3F3A1-F601-49AD-859F-73DB62F15887}">
      <dgm:prSet/>
      <dgm:spPr/>
      <dgm:t>
        <a:bodyPr/>
        <a:lstStyle/>
        <a:p>
          <a:endParaRPr lang="en-US"/>
        </a:p>
      </dgm:t>
    </dgm:pt>
    <dgm:pt modelId="{5CCE8A23-9DBC-4250-9F02-91527BB68386}" type="sibTrans" cxnId="{E4C3F3A1-F601-49AD-859F-73DB62F15887}">
      <dgm:prSet/>
      <dgm:spPr/>
      <dgm:t>
        <a:bodyPr/>
        <a:lstStyle/>
        <a:p>
          <a:endParaRPr lang="en-US"/>
        </a:p>
      </dgm:t>
    </dgm:pt>
    <dgm:pt modelId="{1692CC3F-109B-42E9-AD47-FF4A539E4F91}">
      <dgm:prSet/>
      <dgm:spPr/>
      <dgm:t>
        <a:bodyPr/>
        <a:lstStyle/>
        <a:p>
          <a:pPr>
            <a:lnSpc>
              <a:spcPct val="100000"/>
            </a:lnSpc>
          </a:pPr>
          <a:r>
            <a:rPr lang="es-CO" dirty="0" err="1">
              <a:solidFill>
                <a:schemeClr val="tx1"/>
              </a:solidFill>
            </a:rPr>
            <a:t>Gestion</a:t>
          </a:r>
          <a:r>
            <a:rPr lang="es-CO" dirty="0">
              <a:solidFill>
                <a:schemeClr val="tx1"/>
              </a:solidFill>
            </a:rPr>
            <a:t> interna – ESPS – BASE DE DATOS NET WORKING -  CAD (Diseño asistido por computador) - CAM (</a:t>
          </a:r>
          <a:r>
            <a:rPr lang="es-CO" dirty="0" err="1">
              <a:solidFill>
                <a:schemeClr val="tx1"/>
              </a:solidFill>
            </a:rPr>
            <a:t>Manufacturing</a:t>
          </a:r>
          <a:r>
            <a:rPr lang="es-CO" dirty="0">
              <a:solidFill>
                <a:schemeClr val="tx1"/>
              </a:solidFill>
            </a:rPr>
            <a:t>)</a:t>
          </a:r>
          <a:endParaRPr lang="en-US" dirty="0">
            <a:solidFill>
              <a:schemeClr val="tx1"/>
            </a:solidFill>
          </a:endParaRPr>
        </a:p>
      </dgm:t>
    </dgm:pt>
    <dgm:pt modelId="{EC92B631-29F8-45D7-88DB-FC10FAA32602}" type="parTrans" cxnId="{2354CD03-ACBD-41EC-82F1-88CC4A25C36F}">
      <dgm:prSet/>
      <dgm:spPr/>
      <dgm:t>
        <a:bodyPr/>
        <a:lstStyle/>
        <a:p>
          <a:endParaRPr lang="en-US"/>
        </a:p>
      </dgm:t>
    </dgm:pt>
    <dgm:pt modelId="{CF27D38B-D8B7-4D49-860B-29DA4494A537}" type="sibTrans" cxnId="{2354CD03-ACBD-41EC-82F1-88CC4A25C36F}">
      <dgm:prSet/>
      <dgm:spPr/>
      <dgm:t>
        <a:bodyPr/>
        <a:lstStyle/>
        <a:p>
          <a:endParaRPr lang="en-US"/>
        </a:p>
      </dgm:t>
    </dgm:pt>
    <dgm:pt modelId="{BAB94664-193B-4AB2-92B0-A3381FBB34C8}" type="pres">
      <dgm:prSet presAssocID="{B5E2AC75-1810-4AF8-A943-6E9128784281}" presName="root" presStyleCnt="0">
        <dgm:presLayoutVars>
          <dgm:dir/>
          <dgm:resizeHandles val="exact"/>
        </dgm:presLayoutVars>
      </dgm:prSet>
      <dgm:spPr/>
    </dgm:pt>
    <dgm:pt modelId="{70610723-FE21-42DC-9DF7-0FE718E3674A}" type="pres">
      <dgm:prSet presAssocID="{E582C8B8-6B02-495E-95C8-6F591F90F05D}" presName="compNode" presStyleCnt="0"/>
      <dgm:spPr/>
    </dgm:pt>
    <dgm:pt modelId="{9D3EF9DF-27F3-4754-9291-D29073C58E39}" type="pres">
      <dgm:prSet presAssocID="{E582C8B8-6B02-495E-95C8-6F591F90F05D}" presName="iconRect" presStyleLbl="node1" presStyleIdx="0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7F87B50B-9B6A-4100-B16E-349A66438C31}" type="pres">
      <dgm:prSet presAssocID="{E582C8B8-6B02-495E-95C8-6F591F90F05D}" presName="spaceRect" presStyleCnt="0"/>
      <dgm:spPr/>
    </dgm:pt>
    <dgm:pt modelId="{5797A27C-738A-4955-9488-8884041D2C30}" type="pres">
      <dgm:prSet presAssocID="{E582C8B8-6B02-495E-95C8-6F591F90F05D}" presName="textRect" presStyleLbl="revTx" presStyleIdx="0" presStyleCnt="8">
        <dgm:presLayoutVars>
          <dgm:chMax val="1"/>
          <dgm:chPref val="1"/>
        </dgm:presLayoutVars>
      </dgm:prSet>
      <dgm:spPr/>
    </dgm:pt>
    <dgm:pt modelId="{8F175210-5DA4-42BA-8200-5C01C55CF93F}" type="pres">
      <dgm:prSet presAssocID="{DAA280FF-51E2-436A-9237-F9BEAF934863}" presName="sibTrans" presStyleCnt="0"/>
      <dgm:spPr/>
    </dgm:pt>
    <dgm:pt modelId="{A2D3861E-C9FB-4156-B3E5-8C6B48228EF1}" type="pres">
      <dgm:prSet presAssocID="{64880273-2C36-4E26-8203-0E93CF6821AB}" presName="compNode" presStyleCnt="0"/>
      <dgm:spPr/>
    </dgm:pt>
    <dgm:pt modelId="{288FFFB2-99EA-4164-90DF-2D25C2666947}" type="pres">
      <dgm:prSet presAssocID="{64880273-2C36-4E26-8203-0E93CF6821AB}" presName="iconRect" presStyleLbl="node1" presStyleIdx="1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ábrica"/>
        </a:ext>
      </dgm:extLst>
    </dgm:pt>
    <dgm:pt modelId="{57B713FD-6654-4402-A15A-A7BDCC23F697}" type="pres">
      <dgm:prSet presAssocID="{64880273-2C36-4E26-8203-0E93CF6821AB}" presName="spaceRect" presStyleCnt="0"/>
      <dgm:spPr/>
    </dgm:pt>
    <dgm:pt modelId="{0F856C2C-808D-4A3B-B755-30F33ADBCB6E}" type="pres">
      <dgm:prSet presAssocID="{64880273-2C36-4E26-8203-0E93CF6821AB}" presName="textRect" presStyleLbl="revTx" presStyleIdx="1" presStyleCnt="8">
        <dgm:presLayoutVars>
          <dgm:chMax val="1"/>
          <dgm:chPref val="1"/>
        </dgm:presLayoutVars>
      </dgm:prSet>
      <dgm:spPr/>
    </dgm:pt>
    <dgm:pt modelId="{9E8FD610-8914-4B7D-BD0E-183B5184B42D}" type="pres">
      <dgm:prSet presAssocID="{D24612B5-1F4E-487B-B987-A21FDC435BDF}" presName="sibTrans" presStyleCnt="0"/>
      <dgm:spPr/>
    </dgm:pt>
    <dgm:pt modelId="{71DDF265-5A04-41A5-8D01-790FABD96BF6}" type="pres">
      <dgm:prSet presAssocID="{71CA95F5-C8FD-49E9-8D28-7E5CAFAA3CB2}" presName="compNode" presStyleCnt="0"/>
      <dgm:spPr/>
    </dgm:pt>
    <dgm:pt modelId="{89499062-CBA7-4366-8A9B-397663495EAB}" type="pres">
      <dgm:prSet presAssocID="{71CA95F5-C8FD-49E9-8D28-7E5CAFAA3CB2}" presName="iconRect" presStyleLbl="node1" presStyleIdx="2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82C61EE5-40F9-493A-81A1-236EDF1B15D8}" type="pres">
      <dgm:prSet presAssocID="{71CA95F5-C8FD-49E9-8D28-7E5CAFAA3CB2}" presName="spaceRect" presStyleCnt="0"/>
      <dgm:spPr/>
    </dgm:pt>
    <dgm:pt modelId="{7501494F-FD8F-4E4F-9888-39EFC5E72071}" type="pres">
      <dgm:prSet presAssocID="{71CA95F5-C8FD-49E9-8D28-7E5CAFAA3CB2}" presName="textRect" presStyleLbl="revTx" presStyleIdx="2" presStyleCnt="8">
        <dgm:presLayoutVars>
          <dgm:chMax val="1"/>
          <dgm:chPref val="1"/>
        </dgm:presLayoutVars>
      </dgm:prSet>
      <dgm:spPr/>
    </dgm:pt>
    <dgm:pt modelId="{CFF8FA67-02D7-4D0E-A7A7-26D43D27FE8C}" type="pres">
      <dgm:prSet presAssocID="{DF659CD0-FF41-4D26-B330-EBE73E6C87A0}" presName="sibTrans" presStyleCnt="0"/>
      <dgm:spPr/>
    </dgm:pt>
    <dgm:pt modelId="{AE0203F0-B9A1-41F6-BA9E-6E88F949FD0D}" type="pres">
      <dgm:prSet presAssocID="{07A039E2-B4E8-4B3C-AD47-9DCFF8E54555}" presName="compNode" presStyleCnt="0"/>
      <dgm:spPr/>
    </dgm:pt>
    <dgm:pt modelId="{EB7CECCC-5703-4BF0-8603-7C08686C206C}" type="pres">
      <dgm:prSet presAssocID="{07A039E2-B4E8-4B3C-AD47-9DCFF8E54555}" presName="iconRect" presStyleLbl="node1" presStyleIdx="3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erarquía"/>
        </a:ext>
      </dgm:extLst>
    </dgm:pt>
    <dgm:pt modelId="{DF5701BB-5053-441B-B31A-90D507EFD583}" type="pres">
      <dgm:prSet presAssocID="{07A039E2-B4E8-4B3C-AD47-9DCFF8E54555}" presName="spaceRect" presStyleCnt="0"/>
      <dgm:spPr/>
    </dgm:pt>
    <dgm:pt modelId="{8FFEA177-3BD2-4AF3-9E96-D633D4B6F4D9}" type="pres">
      <dgm:prSet presAssocID="{07A039E2-B4E8-4B3C-AD47-9DCFF8E54555}" presName="textRect" presStyleLbl="revTx" presStyleIdx="3" presStyleCnt="8">
        <dgm:presLayoutVars>
          <dgm:chMax val="1"/>
          <dgm:chPref val="1"/>
        </dgm:presLayoutVars>
      </dgm:prSet>
      <dgm:spPr/>
    </dgm:pt>
    <dgm:pt modelId="{AD2E6C05-3E91-43A5-9582-9BB98AD917FB}" type="pres">
      <dgm:prSet presAssocID="{755470BB-0A41-4E14-BE0F-656C84B289FD}" presName="sibTrans" presStyleCnt="0"/>
      <dgm:spPr/>
    </dgm:pt>
    <dgm:pt modelId="{D8234166-5EFE-4C0F-840D-526AF6B92C32}" type="pres">
      <dgm:prSet presAssocID="{B0126911-90F1-4DFD-8FE5-370D3F1D9F65}" presName="compNode" presStyleCnt="0"/>
      <dgm:spPr/>
    </dgm:pt>
    <dgm:pt modelId="{B303FA42-A5D3-430D-AEE3-194D4B8BB32F}" type="pres">
      <dgm:prSet presAssocID="{B0126911-90F1-4DFD-8FE5-370D3F1D9F65}" presName="iconRect" presStyleLbl="node1" presStyleIdx="4" presStyleCnt="8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242511F-B095-4F72-9825-6C1208D88A02}" type="pres">
      <dgm:prSet presAssocID="{B0126911-90F1-4DFD-8FE5-370D3F1D9F65}" presName="spaceRect" presStyleCnt="0"/>
      <dgm:spPr/>
    </dgm:pt>
    <dgm:pt modelId="{80A9F0A6-0097-43CB-AEC5-58E55715BE2B}" type="pres">
      <dgm:prSet presAssocID="{B0126911-90F1-4DFD-8FE5-370D3F1D9F65}" presName="textRect" presStyleLbl="revTx" presStyleIdx="4" presStyleCnt="8">
        <dgm:presLayoutVars>
          <dgm:chMax val="1"/>
          <dgm:chPref val="1"/>
        </dgm:presLayoutVars>
      </dgm:prSet>
      <dgm:spPr/>
    </dgm:pt>
    <dgm:pt modelId="{2D0318D4-1FCE-47AA-A047-CD4997596790}" type="pres">
      <dgm:prSet presAssocID="{58D3238A-3FE2-4F7E-BBA3-E92BFD30D288}" presName="sibTrans" presStyleCnt="0"/>
      <dgm:spPr/>
    </dgm:pt>
    <dgm:pt modelId="{9825DD7D-5616-4528-A255-9C5FE9B29C8E}" type="pres">
      <dgm:prSet presAssocID="{AAA9B75E-375D-43E2-958E-10C336ED877E}" presName="compNode" presStyleCnt="0"/>
      <dgm:spPr/>
    </dgm:pt>
    <dgm:pt modelId="{1A143371-2A59-4163-A8C8-2E2771DF1DED}" type="pres">
      <dgm:prSet presAssocID="{AAA9B75E-375D-43E2-958E-10C336ED877E}" presName="iconRect" presStyleLbl="node1" presStyleIdx="5" presStyleCnt="8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visión"/>
        </a:ext>
      </dgm:extLst>
    </dgm:pt>
    <dgm:pt modelId="{5742E918-CFE2-4A1B-ACBE-AD30F055ED1E}" type="pres">
      <dgm:prSet presAssocID="{AAA9B75E-375D-43E2-958E-10C336ED877E}" presName="spaceRect" presStyleCnt="0"/>
      <dgm:spPr/>
    </dgm:pt>
    <dgm:pt modelId="{B3BBD4AA-B0A1-42C9-9283-311E1E37FBDC}" type="pres">
      <dgm:prSet presAssocID="{AAA9B75E-375D-43E2-958E-10C336ED877E}" presName="textRect" presStyleLbl="revTx" presStyleIdx="5" presStyleCnt="8">
        <dgm:presLayoutVars>
          <dgm:chMax val="1"/>
          <dgm:chPref val="1"/>
        </dgm:presLayoutVars>
      </dgm:prSet>
      <dgm:spPr/>
    </dgm:pt>
    <dgm:pt modelId="{D001D085-05D3-4585-A9FA-14568F9187E6}" type="pres">
      <dgm:prSet presAssocID="{85F096BA-FA0F-47C6-94B5-A947376966F9}" presName="sibTrans" presStyleCnt="0"/>
      <dgm:spPr/>
    </dgm:pt>
    <dgm:pt modelId="{71CBC89C-4D5D-4BBF-95AC-62A4126B0F2E}" type="pres">
      <dgm:prSet presAssocID="{5AC7F4D5-A6AD-4ED1-AD42-6A1910208244}" presName="compNode" presStyleCnt="0"/>
      <dgm:spPr/>
    </dgm:pt>
    <dgm:pt modelId="{792F6D06-7408-4F46-8A1E-2337A7DA1824}" type="pres">
      <dgm:prSet presAssocID="{5AC7F4D5-A6AD-4ED1-AD42-6A1910208244}" presName="iconRect" presStyleLbl="node1" presStyleIdx="6" presStyleCnt="8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A38F88E6-C802-4CE3-8E95-39B7D490FF63}" type="pres">
      <dgm:prSet presAssocID="{5AC7F4D5-A6AD-4ED1-AD42-6A1910208244}" presName="spaceRect" presStyleCnt="0"/>
      <dgm:spPr/>
    </dgm:pt>
    <dgm:pt modelId="{83785F52-C0AD-4194-ABE2-416D08B79CB9}" type="pres">
      <dgm:prSet presAssocID="{5AC7F4D5-A6AD-4ED1-AD42-6A1910208244}" presName="textRect" presStyleLbl="revTx" presStyleIdx="6" presStyleCnt="8">
        <dgm:presLayoutVars>
          <dgm:chMax val="1"/>
          <dgm:chPref val="1"/>
        </dgm:presLayoutVars>
      </dgm:prSet>
      <dgm:spPr/>
    </dgm:pt>
    <dgm:pt modelId="{2389B7AE-3165-4479-88B9-DCB2C6F9CE21}" type="pres">
      <dgm:prSet presAssocID="{5CCE8A23-9DBC-4250-9F02-91527BB68386}" presName="sibTrans" presStyleCnt="0"/>
      <dgm:spPr/>
    </dgm:pt>
    <dgm:pt modelId="{67143BD5-CF75-40BF-956F-D963278C822C}" type="pres">
      <dgm:prSet presAssocID="{1692CC3F-109B-42E9-AD47-FF4A539E4F91}" presName="compNode" presStyleCnt="0"/>
      <dgm:spPr/>
    </dgm:pt>
    <dgm:pt modelId="{F74A6122-9CE0-4313-BED0-FE2410C16400}" type="pres">
      <dgm:prSet presAssocID="{1692CC3F-109B-42E9-AD47-FF4A539E4F91}" presName="iconRect" presStyleLbl="node1" presStyleIdx="7" presStyleCnt="8"/>
      <dgm:spPr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31D479FB-EE65-43E4-B7ED-8768D6FD467E}" type="pres">
      <dgm:prSet presAssocID="{1692CC3F-109B-42E9-AD47-FF4A539E4F91}" presName="spaceRect" presStyleCnt="0"/>
      <dgm:spPr/>
    </dgm:pt>
    <dgm:pt modelId="{525D719C-EA67-41B9-B3C6-CF14425A696D}" type="pres">
      <dgm:prSet presAssocID="{1692CC3F-109B-42E9-AD47-FF4A539E4F91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2354CD03-ACBD-41EC-82F1-88CC4A25C36F}" srcId="{B5E2AC75-1810-4AF8-A943-6E9128784281}" destId="{1692CC3F-109B-42E9-AD47-FF4A539E4F91}" srcOrd="7" destOrd="0" parTransId="{EC92B631-29F8-45D7-88DB-FC10FAA32602}" sibTransId="{CF27D38B-D8B7-4D49-860B-29DA4494A537}"/>
    <dgm:cxn modelId="{28FFA923-42F0-4DDE-A762-F94D2C95CDA4}" type="presOf" srcId="{1692CC3F-109B-42E9-AD47-FF4A539E4F91}" destId="{525D719C-EA67-41B9-B3C6-CF14425A696D}" srcOrd="0" destOrd="0" presId="urn:microsoft.com/office/officeart/2018/2/layout/IconLabelList"/>
    <dgm:cxn modelId="{E489162D-C37B-4698-BA59-8CEA222618E3}" srcId="{B5E2AC75-1810-4AF8-A943-6E9128784281}" destId="{71CA95F5-C8FD-49E9-8D28-7E5CAFAA3CB2}" srcOrd="2" destOrd="0" parTransId="{32291AC8-14DF-43F3-A04F-26D391768AB1}" sibTransId="{DF659CD0-FF41-4D26-B330-EBE73E6C87A0}"/>
    <dgm:cxn modelId="{D7C7555B-0D64-4922-A0DE-8D5596234BB6}" srcId="{B5E2AC75-1810-4AF8-A943-6E9128784281}" destId="{B0126911-90F1-4DFD-8FE5-370D3F1D9F65}" srcOrd="4" destOrd="0" parTransId="{BED3F558-5447-4B77-9024-457911F04A3D}" sibTransId="{58D3238A-3FE2-4F7E-BBA3-E92BFD30D288}"/>
    <dgm:cxn modelId="{7C9F9F5D-9037-4092-BB1B-4F61BB556D39}" type="presOf" srcId="{64880273-2C36-4E26-8203-0E93CF6821AB}" destId="{0F856C2C-808D-4A3B-B755-30F33ADBCB6E}" srcOrd="0" destOrd="0" presId="urn:microsoft.com/office/officeart/2018/2/layout/IconLabelList"/>
    <dgm:cxn modelId="{141D7C6C-850C-4DED-A490-0FA6562218C3}" srcId="{B5E2AC75-1810-4AF8-A943-6E9128784281}" destId="{07A039E2-B4E8-4B3C-AD47-9DCFF8E54555}" srcOrd="3" destOrd="0" parTransId="{2E28DC3C-5AA1-47C5-94CD-5C3D26D80A31}" sibTransId="{755470BB-0A41-4E14-BE0F-656C84B289FD}"/>
    <dgm:cxn modelId="{2A91347B-B979-4988-8386-57637CC1C950}" type="presOf" srcId="{B5E2AC75-1810-4AF8-A943-6E9128784281}" destId="{BAB94664-193B-4AB2-92B0-A3381FBB34C8}" srcOrd="0" destOrd="0" presId="urn:microsoft.com/office/officeart/2018/2/layout/IconLabelList"/>
    <dgm:cxn modelId="{C8F40582-4DEA-48B1-81C6-CB54AF5C17A3}" type="presOf" srcId="{5AC7F4D5-A6AD-4ED1-AD42-6A1910208244}" destId="{83785F52-C0AD-4194-ABE2-416D08B79CB9}" srcOrd="0" destOrd="0" presId="urn:microsoft.com/office/officeart/2018/2/layout/IconLabelList"/>
    <dgm:cxn modelId="{E4C3F3A1-F601-49AD-859F-73DB62F15887}" srcId="{B5E2AC75-1810-4AF8-A943-6E9128784281}" destId="{5AC7F4D5-A6AD-4ED1-AD42-6A1910208244}" srcOrd="6" destOrd="0" parTransId="{11BFF64D-9BAA-4719-A12C-6663C2AEE146}" sibTransId="{5CCE8A23-9DBC-4250-9F02-91527BB68386}"/>
    <dgm:cxn modelId="{BE5EE2AD-3C06-4FE1-8AA3-F91321EBBDFB}" type="presOf" srcId="{AAA9B75E-375D-43E2-958E-10C336ED877E}" destId="{B3BBD4AA-B0A1-42C9-9283-311E1E37FBDC}" srcOrd="0" destOrd="0" presId="urn:microsoft.com/office/officeart/2018/2/layout/IconLabelList"/>
    <dgm:cxn modelId="{7C152BB4-59B1-4AE4-9964-3D34E45ECD14}" type="presOf" srcId="{07A039E2-B4E8-4B3C-AD47-9DCFF8E54555}" destId="{8FFEA177-3BD2-4AF3-9E96-D633D4B6F4D9}" srcOrd="0" destOrd="0" presId="urn:microsoft.com/office/officeart/2018/2/layout/IconLabelList"/>
    <dgm:cxn modelId="{7A592CB9-CA1A-4B4A-B906-7C359D97817C}" srcId="{B5E2AC75-1810-4AF8-A943-6E9128784281}" destId="{64880273-2C36-4E26-8203-0E93CF6821AB}" srcOrd="1" destOrd="0" parTransId="{41B356E6-44D8-468F-8454-97B27FF03FF8}" sibTransId="{D24612B5-1F4E-487B-B987-A21FDC435BDF}"/>
    <dgm:cxn modelId="{65C610BE-0408-483A-8A75-FD626591E6EC}" srcId="{B5E2AC75-1810-4AF8-A943-6E9128784281}" destId="{AAA9B75E-375D-43E2-958E-10C336ED877E}" srcOrd="5" destOrd="0" parTransId="{7FDC96C9-7DD5-4EED-870F-5734B48B5D68}" sibTransId="{85F096BA-FA0F-47C6-94B5-A947376966F9}"/>
    <dgm:cxn modelId="{D545DAC9-9FA1-445D-94DE-348146A5E748}" type="presOf" srcId="{E582C8B8-6B02-495E-95C8-6F591F90F05D}" destId="{5797A27C-738A-4955-9488-8884041D2C30}" srcOrd="0" destOrd="0" presId="urn:microsoft.com/office/officeart/2018/2/layout/IconLabelList"/>
    <dgm:cxn modelId="{3E1EEBDE-C224-405A-A671-FDB6AFE6CE03}" type="presOf" srcId="{B0126911-90F1-4DFD-8FE5-370D3F1D9F65}" destId="{80A9F0A6-0097-43CB-AEC5-58E55715BE2B}" srcOrd="0" destOrd="0" presId="urn:microsoft.com/office/officeart/2018/2/layout/IconLabelList"/>
    <dgm:cxn modelId="{5B036FEB-32BD-4D93-9C93-8849C63831DC}" srcId="{B5E2AC75-1810-4AF8-A943-6E9128784281}" destId="{E582C8B8-6B02-495E-95C8-6F591F90F05D}" srcOrd="0" destOrd="0" parTransId="{5B3C54E3-7106-4373-BA05-D7DDD343F7B9}" sibTransId="{DAA280FF-51E2-436A-9237-F9BEAF934863}"/>
    <dgm:cxn modelId="{31E808FE-179D-44C9-98AB-73685690DEA4}" type="presOf" srcId="{71CA95F5-C8FD-49E9-8D28-7E5CAFAA3CB2}" destId="{7501494F-FD8F-4E4F-9888-39EFC5E72071}" srcOrd="0" destOrd="0" presId="urn:microsoft.com/office/officeart/2018/2/layout/IconLabelList"/>
    <dgm:cxn modelId="{AB377F49-0F68-4E66-90D5-59F583494A17}" type="presParOf" srcId="{BAB94664-193B-4AB2-92B0-A3381FBB34C8}" destId="{70610723-FE21-42DC-9DF7-0FE718E3674A}" srcOrd="0" destOrd="0" presId="urn:microsoft.com/office/officeart/2018/2/layout/IconLabelList"/>
    <dgm:cxn modelId="{71505553-8750-4FDE-8179-26AE07781434}" type="presParOf" srcId="{70610723-FE21-42DC-9DF7-0FE718E3674A}" destId="{9D3EF9DF-27F3-4754-9291-D29073C58E39}" srcOrd="0" destOrd="0" presId="urn:microsoft.com/office/officeart/2018/2/layout/IconLabelList"/>
    <dgm:cxn modelId="{530E75AF-5503-4304-A9E7-9BB97509C59C}" type="presParOf" srcId="{70610723-FE21-42DC-9DF7-0FE718E3674A}" destId="{7F87B50B-9B6A-4100-B16E-349A66438C31}" srcOrd="1" destOrd="0" presId="urn:microsoft.com/office/officeart/2018/2/layout/IconLabelList"/>
    <dgm:cxn modelId="{00876405-6A0D-461B-8885-F1462EF4A622}" type="presParOf" srcId="{70610723-FE21-42DC-9DF7-0FE718E3674A}" destId="{5797A27C-738A-4955-9488-8884041D2C30}" srcOrd="2" destOrd="0" presId="urn:microsoft.com/office/officeart/2018/2/layout/IconLabelList"/>
    <dgm:cxn modelId="{2A8A776B-C8B5-4D84-902B-9999FC2DCBE3}" type="presParOf" srcId="{BAB94664-193B-4AB2-92B0-A3381FBB34C8}" destId="{8F175210-5DA4-42BA-8200-5C01C55CF93F}" srcOrd="1" destOrd="0" presId="urn:microsoft.com/office/officeart/2018/2/layout/IconLabelList"/>
    <dgm:cxn modelId="{41ABBB9B-19B8-401E-A9E7-5E0C7702051C}" type="presParOf" srcId="{BAB94664-193B-4AB2-92B0-A3381FBB34C8}" destId="{A2D3861E-C9FB-4156-B3E5-8C6B48228EF1}" srcOrd="2" destOrd="0" presId="urn:microsoft.com/office/officeart/2018/2/layout/IconLabelList"/>
    <dgm:cxn modelId="{C5DCCF8F-283A-4B17-8813-168DA132F520}" type="presParOf" srcId="{A2D3861E-C9FB-4156-B3E5-8C6B48228EF1}" destId="{288FFFB2-99EA-4164-90DF-2D25C2666947}" srcOrd="0" destOrd="0" presId="urn:microsoft.com/office/officeart/2018/2/layout/IconLabelList"/>
    <dgm:cxn modelId="{84834A78-6E4D-430C-8DBF-A80461E675D6}" type="presParOf" srcId="{A2D3861E-C9FB-4156-B3E5-8C6B48228EF1}" destId="{57B713FD-6654-4402-A15A-A7BDCC23F697}" srcOrd="1" destOrd="0" presId="urn:microsoft.com/office/officeart/2018/2/layout/IconLabelList"/>
    <dgm:cxn modelId="{B1691C1E-356F-4496-AE4E-FBA7DC7B1283}" type="presParOf" srcId="{A2D3861E-C9FB-4156-B3E5-8C6B48228EF1}" destId="{0F856C2C-808D-4A3B-B755-30F33ADBCB6E}" srcOrd="2" destOrd="0" presId="urn:microsoft.com/office/officeart/2018/2/layout/IconLabelList"/>
    <dgm:cxn modelId="{B467143F-3135-459F-BE92-5476CBEDEB2B}" type="presParOf" srcId="{BAB94664-193B-4AB2-92B0-A3381FBB34C8}" destId="{9E8FD610-8914-4B7D-BD0E-183B5184B42D}" srcOrd="3" destOrd="0" presId="urn:microsoft.com/office/officeart/2018/2/layout/IconLabelList"/>
    <dgm:cxn modelId="{428D2365-86B2-4348-A48A-E66D396204B3}" type="presParOf" srcId="{BAB94664-193B-4AB2-92B0-A3381FBB34C8}" destId="{71DDF265-5A04-41A5-8D01-790FABD96BF6}" srcOrd="4" destOrd="0" presId="urn:microsoft.com/office/officeart/2018/2/layout/IconLabelList"/>
    <dgm:cxn modelId="{1AD460FF-287D-447F-A5A7-374456D91D0B}" type="presParOf" srcId="{71DDF265-5A04-41A5-8D01-790FABD96BF6}" destId="{89499062-CBA7-4366-8A9B-397663495EAB}" srcOrd="0" destOrd="0" presId="urn:microsoft.com/office/officeart/2018/2/layout/IconLabelList"/>
    <dgm:cxn modelId="{FDDEC666-07C7-44F0-BC69-3ABA0DE1602B}" type="presParOf" srcId="{71DDF265-5A04-41A5-8D01-790FABD96BF6}" destId="{82C61EE5-40F9-493A-81A1-236EDF1B15D8}" srcOrd="1" destOrd="0" presId="urn:microsoft.com/office/officeart/2018/2/layout/IconLabelList"/>
    <dgm:cxn modelId="{F921DA4A-8476-4A00-A4BE-62ACD99C18A2}" type="presParOf" srcId="{71DDF265-5A04-41A5-8D01-790FABD96BF6}" destId="{7501494F-FD8F-4E4F-9888-39EFC5E72071}" srcOrd="2" destOrd="0" presId="urn:microsoft.com/office/officeart/2018/2/layout/IconLabelList"/>
    <dgm:cxn modelId="{BED053EC-EE44-433D-A0D2-3A2F0DD7AAA2}" type="presParOf" srcId="{BAB94664-193B-4AB2-92B0-A3381FBB34C8}" destId="{CFF8FA67-02D7-4D0E-A7A7-26D43D27FE8C}" srcOrd="5" destOrd="0" presId="urn:microsoft.com/office/officeart/2018/2/layout/IconLabelList"/>
    <dgm:cxn modelId="{26D09040-04C9-4FED-B0E2-218384D2431F}" type="presParOf" srcId="{BAB94664-193B-4AB2-92B0-A3381FBB34C8}" destId="{AE0203F0-B9A1-41F6-BA9E-6E88F949FD0D}" srcOrd="6" destOrd="0" presId="urn:microsoft.com/office/officeart/2018/2/layout/IconLabelList"/>
    <dgm:cxn modelId="{11E80842-3B8B-434F-A9DA-39639ACED7BE}" type="presParOf" srcId="{AE0203F0-B9A1-41F6-BA9E-6E88F949FD0D}" destId="{EB7CECCC-5703-4BF0-8603-7C08686C206C}" srcOrd="0" destOrd="0" presId="urn:microsoft.com/office/officeart/2018/2/layout/IconLabelList"/>
    <dgm:cxn modelId="{050A8B53-20F6-4403-BCC8-7224D3144AFE}" type="presParOf" srcId="{AE0203F0-B9A1-41F6-BA9E-6E88F949FD0D}" destId="{DF5701BB-5053-441B-B31A-90D507EFD583}" srcOrd="1" destOrd="0" presId="urn:microsoft.com/office/officeart/2018/2/layout/IconLabelList"/>
    <dgm:cxn modelId="{1C23CDAA-32AD-4DCF-A704-EA4D47E574CA}" type="presParOf" srcId="{AE0203F0-B9A1-41F6-BA9E-6E88F949FD0D}" destId="{8FFEA177-3BD2-4AF3-9E96-D633D4B6F4D9}" srcOrd="2" destOrd="0" presId="urn:microsoft.com/office/officeart/2018/2/layout/IconLabelList"/>
    <dgm:cxn modelId="{05BBAEA4-398B-4267-BD7B-CB97A8C672E0}" type="presParOf" srcId="{BAB94664-193B-4AB2-92B0-A3381FBB34C8}" destId="{AD2E6C05-3E91-43A5-9582-9BB98AD917FB}" srcOrd="7" destOrd="0" presId="urn:microsoft.com/office/officeart/2018/2/layout/IconLabelList"/>
    <dgm:cxn modelId="{B092DC84-3162-4C57-9D65-2370CE045C05}" type="presParOf" srcId="{BAB94664-193B-4AB2-92B0-A3381FBB34C8}" destId="{D8234166-5EFE-4C0F-840D-526AF6B92C32}" srcOrd="8" destOrd="0" presId="urn:microsoft.com/office/officeart/2018/2/layout/IconLabelList"/>
    <dgm:cxn modelId="{E868A8E4-AF07-47C7-AD68-669B25CA4A68}" type="presParOf" srcId="{D8234166-5EFE-4C0F-840D-526AF6B92C32}" destId="{B303FA42-A5D3-430D-AEE3-194D4B8BB32F}" srcOrd="0" destOrd="0" presId="urn:microsoft.com/office/officeart/2018/2/layout/IconLabelList"/>
    <dgm:cxn modelId="{E691DAC9-5DED-41DE-8958-BDD87EF230BC}" type="presParOf" srcId="{D8234166-5EFE-4C0F-840D-526AF6B92C32}" destId="{5242511F-B095-4F72-9825-6C1208D88A02}" srcOrd="1" destOrd="0" presId="urn:microsoft.com/office/officeart/2018/2/layout/IconLabelList"/>
    <dgm:cxn modelId="{F8FAD6D4-2186-4562-9C45-A8C8F20C26E3}" type="presParOf" srcId="{D8234166-5EFE-4C0F-840D-526AF6B92C32}" destId="{80A9F0A6-0097-43CB-AEC5-58E55715BE2B}" srcOrd="2" destOrd="0" presId="urn:microsoft.com/office/officeart/2018/2/layout/IconLabelList"/>
    <dgm:cxn modelId="{9D262C50-BEB6-4434-9643-1A014656BF06}" type="presParOf" srcId="{BAB94664-193B-4AB2-92B0-A3381FBB34C8}" destId="{2D0318D4-1FCE-47AA-A047-CD4997596790}" srcOrd="9" destOrd="0" presId="urn:microsoft.com/office/officeart/2018/2/layout/IconLabelList"/>
    <dgm:cxn modelId="{D139DB65-735E-45A5-A41D-2D5C4B7F0582}" type="presParOf" srcId="{BAB94664-193B-4AB2-92B0-A3381FBB34C8}" destId="{9825DD7D-5616-4528-A255-9C5FE9B29C8E}" srcOrd="10" destOrd="0" presId="urn:microsoft.com/office/officeart/2018/2/layout/IconLabelList"/>
    <dgm:cxn modelId="{9DF25095-A640-4070-B01A-0D80205ECA5F}" type="presParOf" srcId="{9825DD7D-5616-4528-A255-9C5FE9B29C8E}" destId="{1A143371-2A59-4163-A8C8-2E2771DF1DED}" srcOrd="0" destOrd="0" presId="urn:microsoft.com/office/officeart/2018/2/layout/IconLabelList"/>
    <dgm:cxn modelId="{CC2F7865-8E06-4583-BD7D-FC72E2EF24AC}" type="presParOf" srcId="{9825DD7D-5616-4528-A255-9C5FE9B29C8E}" destId="{5742E918-CFE2-4A1B-ACBE-AD30F055ED1E}" srcOrd="1" destOrd="0" presId="urn:microsoft.com/office/officeart/2018/2/layout/IconLabelList"/>
    <dgm:cxn modelId="{CE3C0C84-E079-448F-8F49-8AEDE9657E4D}" type="presParOf" srcId="{9825DD7D-5616-4528-A255-9C5FE9B29C8E}" destId="{B3BBD4AA-B0A1-42C9-9283-311E1E37FBDC}" srcOrd="2" destOrd="0" presId="urn:microsoft.com/office/officeart/2018/2/layout/IconLabelList"/>
    <dgm:cxn modelId="{1FFEAE86-689C-4133-9DB2-67BF05588B63}" type="presParOf" srcId="{BAB94664-193B-4AB2-92B0-A3381FBB34C8}" destId="{D001D085-05D3-4585-A9FA-14568F9187E6}" srcOrd="11" destOrd="0" presId="urn:microsoft.com/office/officeart/2018/2/layout/IconLabelList"/>
    <dgm:cxn modelId="{9FC21D02-9948-494F-A8EC-4F3F4582F972}" type="presParOf" srcId="{BAB94664-193B-4AB2-92B0-A3381FBB34C8}" destId="{71CBC89C-4D5D-4BBF-95AC-62A4126B0F2E}" srcOrd="12" destOrd="0" presId="urn:microsoft.com/office/officeart/2018/2/layout/IconLabelList"/>
    <dgm:cxn modelId="{AA2489B5-9B39-402A-BE42-80BEEF95C331}" type="presParOf" srcId="{71CBC89C-4D5D-4BBF-95AC-62A4126B0F2E}" destId="{792F6D06-7408-4F46-8A1E-2337A7DA1824}" srcOrd="0" destOrd="0" presId="urn:microsoft.com/office/officeart/2018/2/layout/IconLabelList"/>
    <dgm:cxn modelId="{4F95571F-F8DB-48B8-A868-93D6DE25E908}" type="presParOf" srcId="{71CBC89C-4D5D-4BBF-95AC-62A4126B0F2E}" destId="{A38F88E6-C802-4CE3-8E95-39B7D490FF63}" srcOrd="1" destOrd="0" presId="urn:microsoft.com/office/officeart/2018/2/layout/IconLabelList"/>
    <dgm:cxn modelId="{478CD3E0-59D5-4D8B-8B75-961D52FF1A04}" type="presParOf" srcId="{71CBC89C-4D5D-4BBF-95AC-62A4126B0F2E}" destId="{83785F52-C0AD-4194-ABE2-416D08B79CB9}" srcOrd="2" destOrd="0" presId="urn:microsoft.com/office/officeart/2018/2/layout/IconLabelList"/>
    <dgm:cxn modelId="{3D88015D-1757-49FB-B6B6-0E6556CA9C75}" type="presParOf" srcId="{BAB94664-193B-4AB2-92B0-A3381FBB34C8}" destId="{2389B7AE-3165-4479-88B9-DCB2C6F9CE21}" srcOrd="13" destOrd="0" presId="urn:microsoft.com/office/officeart/2018/2/layout/IconLabelList"/>
    <dgm:cxn modelId="{55180C1A-D2CA-4BA8-B517-003052C78FF8}" type="presParOf" srcId="{BAB94664-193B-4AB2-92B0-A3381FBB34C8}" destId="{67143BD5-CF75-40BF-956F-D963278C822C}" srcOrd="14" destOrd="0" presId="urn:microsoft.com/office/officeart/2018/2/layout/IconLabelList"/>
    <dgm:cxn modelId="{37E41C8D-7447-4F58-B9D5-F127448015AF}" type="presParOf" srcId="{67143BD5-CF75-40BF-956F-D963278C822C}" destId="{F74A6122-9CE0-4313-BED0-FE2410C16400}" srcOrd="0" destOrd="0" presId="urn:microsoft.com/office/officeart/2018/2/layout/IconLabelList"/>
    <dgm:cxn modelId="{639752AD-1D36-4C51-9014-14D3A9905C83}" type="presParOf" srcId="{67143BD5-CF75-40BF-956F-D963278C822C}" destId="{31D479FB-EE65-43E4-B7ED-8768D6FD467E}" srcOrd="1" destOrd="0" presId="urn:microsoft.com/office/officeart/2018/2/layout/IconLabelList"/>
    <dgm:cxn modelId="{D8B5D2EA-F240-4538-BAAE-6BED3ECF29CD}" type="presParOf" srcId="{67143BD5-CF75-40BF-956F-D963278C822C}" destId="{525D719C-EA67-41B9-B3C6-CF14425A696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EF9DF-27F3-4754-9291-D29073C58E39}">
      <dsp:nvSpPr>
        <dsp:cNvPr id="0" name=""/>
        <dsp:cNvSpPr/>
      </dsp:nvSpPr>
      <dsp:spPr>
        <a:xfrm>
          <a:off x="1216745" y="323231"/>
          <a:ext cx="655751" cy="65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7A27C-738A-4955-9488-8884041D2C30}">
      <dsp:nvSpPr>
        <dsp:cNvPr id="0" name=""/>
        <dsp:cNvSpPr/>
      </dsp:nvSpPr>
      <dsp:spPr>
        <a:xfrm>
          <a:off x="816008" y="1290903"/>
          <a:ext cx="1457226" cy="1111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chemeClr val="tx1"/>
              </a:solidFill>
            </a:rPr>
            <a:t>Clientes</a:t>
          </a:r>
          <a:r>
            <a:rPr lang="es-CO" sz="1100" kern="1200" dirty="0">
              <a:solidFill>
                <a:schemeClr val="tx1"/>
              </a:solidFill>
            </a:rPr>
            <a:t> – CRM – B2C – B2B – ECOMMERCE – FACTURACION ELECTRONICA – FIRMAS ELECTRONICAS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816008" y="1290903"/>
        <a:ext cx="1457226" cy="1111135"/>
      </dsp:txXfrm>
    </dsp:sp>
    <dsp:sp modelId="{288FFFB2-99EA-4164-90DF-2D25C2666947}">
      <dsp:nvSpPr>
        <dsp:cNvPr id="0" name=""/>
        <dsp:cNvSpPr/>
      </dsp:nvSpPr>
      <dsp:spPr>
        <a:xfrm>
          <a:off x="2928986" y="323231"/>
          <a:ext cx="655751" cy="65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56C2C-808D-4A3B-B755-30F33ADBCB6E}">
      <dsp:nvSpPr>
        <dsp:cNvPr id="0" name=""/>
        <dsp:cNvSpPr/>
      </dsp:nvSpPr>
      <dsp:spPr>
        <a:xfrm>
          <a:off x="2528249" y="1290903"/>
          <a:ext cx="1457226" cy="1111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chemeClr val="tx1"/>
              </a:solidFill>
            </a:rPr>
            <a:t>Proveedores</a:t>
          </a:r>
          <a:r>
            <a:rPr lang="es-CO" sz="1100" kern="1200" dirty="0">
              <a:solidFill>
                <a:schemeClr val="tx1"/>
              </a:solidFill>
            </a:rPr>
            <a:t> -  Cadenas de suministro SCM (entregas-rutas-eficiencia en procesos-cliente enfocada) </a:t>
          </a:r>
          <a:r>
            <a:rPr lang="es-CO" sz="1100" kern="1200" dirty="0" err="1">
              <a:solidFill>
                <a:schemeClr val="tx1"/>
              </a:solidFill>
            </a:rPr>
            <a:t>Supply</a:t>
          </a:r>
          <a:r>
            <a:rPr lang="es-CO" sz="1100" kern="1200" dirty="0">
              <a:solidFill>
                <a:schemeClr val="tx1"/>
              </a:solidFill>
            </a:rPr>
            <a:t> </a:t>
          </a:r>
          <a:r>
            <a:rPr lang="es-CO" sz="1100" kern="1200" dirty="0" err="1">
              <a:solidFill>
                <a:schemeClr val="tx1"/>
              </a:solidFill>
            </a:rPr>
            <a:t>Chain</a:t>
          </a:r>
          <a:r>
            <a:rPr lang="es-CO" sz="1100" kern="1200" dirty="0">
              <a:solidFill>
                <a:schemeClr val="tx1"/>
              </a:solidFill>
            </a:rPr>
            <a:t> Management  - </a:t>
          </a:r>
          <a:r>
            <a:rPr lang="es-CO" sz="1100" kern="1200" dirty="0">
              <a:hlinkClick xmlns:r="http://schemas.openxmlformats.org/officeDocument/2006/relationships" r:id="rId5"/>
            </a:rPr>
            <a:t>https://www.oracle.com/co/scm/what-is-supply-chain-management/</a:t>
          </a:r>
          <a:endParaRPr lang="en-US" sz="1100" kern="1200" dirty="0"/>
        </a:p>
      </dsp:txBody>
      <dsp:txXfrm>
        <a:off x="2528249" y="1290903"/>
        <a:ext cx="1457226" cy="1111135"/>
      </dsp:txXfrm>
    </dsp:sp>
    <dsp:sp modelId="{89499062-CBA7-4366-8A9B-397663495EAB}">
      <dsp:nvSpPr>
        <dsp:cNvPr id="0" name=""/>
        <dsp:cNvSpPr/>
      </dsp:nvSpPr>
      <dsp:spPr>
        <a:xfrm>
          <a:off x="4641228" y="323231"/>
          <a:ext cx="655751" cy="65575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1494F-FD8F-4E4F-9888-39EFC5E72071}">
      <dsp:nvSpPr>
        <dsp:cNvPr id="0" name=""/>
        <dsp:cNvSpPr/>
      </dsp:nvSpPr>
      <dsp:spPr>
        <a:xfrm>
          <a:off x="4240490" y="1290903"/>
          <a:ext cx="1457226" cy="1111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 err="1">
              <a:solidFill>
                <a:schemeClr val="tx1"/>
              </a:solidFill>
            </a:rPr>
            <a:t>Marketplaces</a:t>
          </a:r>
          <a:r>
            <a:rPr lang="es-CO" sz="1100" kern="1200" dirty="0">
              <a:solidFill>
                <a:schemeClr val="tx1"/>
              </a:solidFill>
            </a:rPr>
            <a:t> – online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4240490" y="1290903"/>
        <a:ext cx="1457226" cy="1111135"/>
      </dsp:txXfrm>
    </dsp:sp>
    <dsp:sp modelId="{EB7CECCC-5703-4BF0-8603-7C08686C206C}">
      <dsp:nvSpPr>
        <dsp:cNvPr id="0" name=""/>
        <dsp:cNvSpPr/>
      </dsp:nvSpPr>
      <dsp:spPr>
        <a:xfrm>
          <a:off x="6353469" y="323231"/>
          <a:ext cx="655751" cy="655751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EA177-3BD2-4AF3-9E96-D633D4B6F4D9}">
      <dsp:nvSpPr>
        <dsp:cNvPr id="0" name=""/>
        <dsp:cNvSpPr/>
      </dsp:nvSpPr>
      <dsp:spPr>
        <a:xfrm>
          <a:off x="5952732" y="1290903"/>
          <a:ext cx="1457226" cy="1111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 err="1">
              <a:solidFill>
                <a:schemeClr val="tx1"/>
              </a:solidFill>
            </a:rPr>
            <a:t>Logistica</a:t>
          </a:r>
          <a:r>
            <a:rPr lang="es-CO" sz="1100" kern="1200" dirty="0">
              <a:solidFill>
                <a:schemeClr val="tx1"/>
              </a:solidFill>
            </a:rPr>
            <a:t> – Almacenamiento tablas de retención – transporte – DIAN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5952732" y="1290903"/>
        <a:ext cx="1457226" cy="1111135"/>
      </dsp:txXfrm>
    </dsp:sp>
    <dsp:sp modelId="{B303FA42-A5D3-430D-AEE3-194D4B8BB32F}">
      <dsp:nvSpPr>
        <dsp:cNvPr id="0" name=""/>
        <dsp:cNvSpPr/>
      </dsp:nvSpPr>
      <dsp:spPr>
        <a:xfrm>
          <a:off x="1216745" y="2766345"/>
          <a:ext cx="655751" cy="655751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9F0A6-0097-43CB-AEC5-58E55715BE2B}">
      <dsp:nvSpPr>
        <dsp:cNvPr id="0" name=""/>
        <dsp:cNvSpPr/>
      </dsp:nvSpPr>
      <dsp:spPr>
        <a:xfrm>
          <a:off x="816008" y="3734017"/>
          <a:ext cx="1457226" cy="1111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chemeClr val="tx1"/>
              </a:solidFill>
            </a:rPr>
            <a:t>Administración Pública </a:t>
          </a:r>
          <a:r>
            <a:rPr lang="es-CO" sz="1100" kern="1200" dirty="0">
              <a:solidFill>
                <a:schemeClr val="tx1"/>
              </a:solidFill>
            </a:rPr>
            <a:t>– </a:t>
          </a:r>
          <a:r>
            <a:rPr lang="es-CO" sz="1100" kern="1200" dirty="0" err="1">
              <a:solidFill>
                <a:schemeClr val="tx1"/>
              </a:solidFill>
            </a:rPr>
            <a:t>Certicamaras</a:t>
          </a:r>
          <a:r>
            <a:rPr lang="es-CO" sz="1100" kern="1200" dirty="0">
              <a:solidFill>
                <a:schemeClr val="tx1"/>
              </a:solidFill>
            </a:rPr>
            <a:t>  </a:t>
          </a:r>
          <a:r>
            <a:rPr lang="es-CO" sz="1100" kern="1200" dirty="0" err="1">
              <a:solidFill>
                <a:schemeClr val="tx1"/>
              </a:solidFill>
            </a:rPr>
            <a:t>Verising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816008" y="3734017"/>
        <a:ext cx="1457226" cy="1111135"/>
      </dsp:txXfrm>
    </dsp:sp>
    <dsp:sp modelId="{1A143371-2A59-4163-A8C8-2E2771DF1DED}">
      <dsp:nvSpPr>
        <dsp:cNvPr id="0" name=""/>
        <dsp:cNvSpPr/>
      </dsp:nvSpPr>
      <dsp:spPr>
        <a:xfrm>
          <a:off x="2928986" y="2766345"/>
          <a:ext cx="655751" cy="655751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BD4AA-B0A1-42C9-9283-311E1E37FBDC}">
      <dsp:nvSpPr>
        <dsp:cNvPr id="0" name=""/>
        <dsp:cNvSpPr/>
      </dsp:nvSpPr>
      <dsp:spPr>
        <a:xfrm>
          <a:off x="2528249" y="3734017"/>
          <a:ext cx="1457226" cy="1111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chemeClr val="tx1"/>
              </a:solidFill>
            </a:rPr>
            <a:t>Recurso Humano </a:t>
          </a:r>
          <a:r>
            <a:rPr lang="es-CO" sz="1100" kern="1200" dirty="0">
              <a:solidFill>
                <a:schemeClr val="tx1"/>
              </a:solidFill>
            </a:rPr>
            <a:t>– </a:t>
          </a:r>
          <a:r>
            <a:rPr lang="es-CO" sz="1100" kern="1200" dirty="0" err="1">
              <a:solidFill>
                <a:schemeClr val="tx1"/>
              </a:solidFill>
            </a:rPr>
            <a:t>Elearning</a:t>
          </a:r>
          <a:r>
            <a:rPr lang="es-CO" sz="1100" kern="1200" dirty="0">
              <a:solidFill>
                <a:schemeClr val="tx1"/>
              </a:solidFill>
            </a:rPr>
            <a:t> – Intranet  - OVA –MOODLE-BLACKBOARD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2528249" y="3734017"/>
        <a:ext cx="1457226" cy="1111135"/>
      </dsp:txXfrm>
    </dsp:sp>
    <dsp:sp modelId="{792F6D06-7408-4F46-8A1E-2337A7DA1824}">
      <dsp:nvSpPr>
        <dsp:cNvPr id="0" name=""/>
        <dsp:cNvSpPr/>
      </dsp:nvSpPr>
      <dsp:spPr>
        <a:xfrm>
          <a:off x="4641228" y="2766345"/>
          <a:ext cx="655751" cy="655751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85F52-C0AD-4194-ABE2-416D08B79CB9}">
      <dsp:nvSpPr>
        <dsp:cNvPr id="0" name=""/>
        <dsp:cNvSpPr/>
      </dsp:nvSpPr>
      <dsp:spPr>
        <a:xfrm>
          <a:off x="4240490" y="3734017"/>
          <a:ext cx="1457226" cy="1111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b="1" kern="1200" dirty="0">
              <a:solidFill>
                <a:schemeClr val="tx1"/>
              </a:solidFill>
            </a:rPr>
            <a:t>Colaborativo</a:t>
          </a:r>
          <a:r>
            <a:rPr lang="es-CO" sz="1100" kern="1200" dirty="0">
              <a:solidFill>
                <a:schemeClr val="tx1"/>
              </a:solidFill>
            </a:rPr>
            <a:t> -  Zoom – </a:t>
          </a:r>
          <a:r>
            <a:rPr lang="es-CO" sz="1100" kern="1200" dirty="0" err="1">
              <a:solidFill>
                <a:schemeClr val="tx1"/>
              </a:solidFill>
            </a:rPr>
            <a:t>Slack</a:t>
          </a:r>
          <a:r>
            <a:rPr lang="es-CO" sz="1100" kern="1200" dirty="0">
              <a:solidFill>
                <a:schemeClr val="tx1"/>
              </a:solidFill>
            </a:rPr>
            <a:t> – Trello – </a:t>
          </a:r>
          <a:r>
            <a:rPr lang="es-CO" sz="1100" kern="1200" dirty="0" err="1">
              <a:solidFill>
                <a:schemeClr val="tx1"/>
              </a:solidFill>
            </a:rPr>
            <a:t>Workplace</a:t>
          </a:r>
          <a:r>
            <a:rPr lang="es-CO" sz="1100" kern="1200" dirty="0">
              <a:solidFill>
                <a:schemeClr val="tx1"/>
              </a:solidFill>
            </a:rPr>
            <a:t> Facebook – </a:t>
          </a:r>
          <a:r>
            <a:rPr lang="es-CO" sz="1100" kern="1200" dirty="0" err="1">
              <a:solidFill>
                <a:schemeClr val="tx1"/>
              </a:solidFill>
            </a:rPr>
            <a:t>Wrike</a:t>
          </a:r>
          <a:r>
            <a:rPr lang="es-CO" sz="1100" kern="1200" dirty="0">
              <a:solidFill>
                <a:schemeClr val="tx1"/>
              </a:solidFill>
            </a:rPr>
            <a:t> –</a:t>
          </a:r>
          <a:r>
            <a:rPr lang="es-CO" sz="1100" kern="1200" dirty="0" err="1">
              <a:solidFill>
                <a:schemeClr val="tx1"/>
              </a:solidFill>
            </a:rPr>
            <a:t>Basecamp</a:t>
          </a:r>
          <a:r>
            <a:rPr lang="es-CO" sz="1100" kern="1200" dirty="0">
              <a:solidFill>
                <a:schemeClr val="tx1"/>
              </a:solidFill>
            </a:rPr>
            <a:t> 3 – Zoho </a:t>
          </a:r>
          <a:r>
            <a:rPr lang="es-CO" sz="1100" kern="1200" dirty="0" err="1">
              <a:solidFill>
                <a:schemeClr val="tx1"/>
              </a:solidFill>
            </a:rPr>
            <a:t>projects</a:t>
          </a:r>
          <a:r>
            <a:rPr lang="es-CO" sz="1100" kern="1200" dirty="0">
              <a:solidFill>
                <a:schemeClr val="tx1"/>
              </a:solidFill>
            </a:rPr>
            <a:t> – </a:t>
          </a:r>
          <a:r>
            <a:rPr lang="es-CO" sz="1100" kern="1200" dirty="0" err="1">
              <a:solidFill>
                <a:schemeClr val="tx1"/>
              </a:solidFill>
            </a:rPr>
            <a:t>Gsuite</a:t>
          </a:r>
          <a:r>
            <a:rPr lang="es-CO" sz="1100" kern="1200" dirty="0">
              <a:solidFill>
                <a:schemeClr val="tx1"/>
              </a:solidFill>
            </a:rPr>
            <a:t> – Office 365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4240490" y="3734017"/>
        <a:ext cx="1457226" cy="1111135"/>
      </dsp:txXfrm>
    </dsp:sp>
    <dsp:sp modelId="{F74A6122-9CE0-4313-BED0-FE2410C16400}">
      <dsp:nvSpPr>
        <dsp:cNvPr id="0" name=""/>
        <dsp:cNvSpPr/>
      </dsp:nvSpPr>
      <dsp:spPr>
        <a:xfrm>
          <a:off x="6353469" y="2766345"/>
          <a:ext cx="655751" cy="655751"/>
        </a:xfrm>
        <a:prstGeom prst="rect">
          <a:avLst/>
        </a:prstGeom>
        <a:blipFill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D719C-EA67-41B9-B3C6-CF14425A696D}">
      <dsp:nvSpPr>
        <dsp:cNvPr id="0" name=""/>
        <dsp:cNvSpPr/>
      </dsp:nvSpPr>
      <dsp:spPr>
        <a:xfrm>
          <a:off x="5952732" y="3734017"/>
          <a:ext cx="1457226" cy="1111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 err="1">
              <a:solidFill>
                <a:schemeClr val="tx1"/>
              </a:solidFill>
            </a:rPr>
            <a:t>Gestion</a:t>
          </a:r>
          <a:r>
            <a:rPr lang="es-CO" sz="1100" kern="1200" dirty="0">
              <a:solidFill>
                <a:schemeClr val="tx1"/>
              </a:solidFill>
            </a:rPr>
            <a:t> interna – ESPS – BASE DE DATOS NET WORKING -  CAD (Diseño asistido por computador) - CAM (</a:t>
          </a:r>
          <a:r>
            <a:rPr lang="es-CO" sz="1100" kern="1200" dirty="0" err="1">
              <a:solidFill>
                <a:schemeClr val="tx1"/>
              </a:solidFill>
            </a:rPr>
            <a:t>Manufacturing</a:t>
          </a:r>
          <a:r>
            <a:rPr lang="es-CO" sz="1100" kern="1200" dirty="0">
              <a:solidFill>
                <a:schemeClr val="tx1"/>
              </a:solidFill>
            </a:rPr>
            <a:t>)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5952732" y="3734017"/>
        <a:ext cx="1457226" cy="1111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4/02/2023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2EBC8-5E69-48BB-B27C-DBF394D18438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31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tic.gov.co/arquitecturati/630/articles-15031_recurso_pdf.pdf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.co/scholar?q=simuladores+las+tic&amp;hl=es&amp;as_sdt=0&amp;as_vis=1&amp;oi=scholar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00B94A3-555A-030D-1208-73F90D1DB73A}"/>
              </a:ext>
            </a:extLst>
          </p:cNvPr>
          <p:cNvSpPr txBox="1"/>
          <p:nvPr/>
        </p:nvSpPr>
        <p:spPr>
          <a:xfrm>
            <a:off x="876869" y="5509104"/>
            <a:ext cx="36087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b="1" dirty="0">
                <a:solidFill>
                  <a:schemeClr val="bg1"/>
                </a:solidFill>
              </a:rPr>
              <a:t>GERENCIA Y GESTION DE TI AUDITORIA DE SISTEMAS – ING MAURICIO REYES DIAZ</a:t>
            </a:r>
          </a:p>
        </p:txBody>
      </p:sp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18437A-237B-091F-6A9D-10525089F363}"/>
              </a:ext>
            </a:extLst>
          </p:cNvPr>
          <p:cNvSpPr txBox="1"/>
          <p:nvPr/>
        </p:nvSpPr>
        <p:spPr>
          <a:xfrm>
            <a:off x="346135" y="5949591"/>
            <a:ext cx="3257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Bibliografía: </a:t>
            </a:r>
            <a:r>
              <a:rPr lang="es-ES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Claro institucional- Alcaldía mayor de Bogotá - </a:t>
            </a:r>
            <a:r>
              <a:rPr lang="es-ES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n-US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516B1D-284C-0F0D-D8CB-2C15797EFFED}"/>
              </a:ext>
            </a:extLst>
          </p:cNvPr>
          <p:cNvSpPr txBox="1"/>
          <p:nvPr/>
        </p:nvSpPr>
        <p:spPr>
          <a:xfrm>
            <a:off x="813278" y="2386268"/>
            <a:ext cx="6568598" cy="245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Combinación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comunicación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TC y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TI.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Ej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TV,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telefonía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digitalización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contenidos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TIPOS.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Redes (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usuarios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-software-hardware)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Puntos de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acceso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 son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terminales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Consolas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Servicios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TIC (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Elearning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Ebusiness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-Ecommerce)</a:t>
            </a:r>
          </a:p>
          <a:p>
            <a:endParaRPr lang="en-US" dirty="0">
              <a:solidFill>
                <a:srgbClr val="183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96E156-E898-7895-5AFE-E9786007DEDE}"/>
              </a:ext>
            </a:extLst>
          </p:cNvPr>
          <p:cNvSpPr txBox="1"/>
          <p:nvPr/>
        </p:nvSpPr>
        <p:spPr>
          <a:xfrm>
            <a:off x="1394303" y="1440831"/>
            <a:ext cx="463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rgbClr val="123258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CONCEPTOS  LAS TICS </a:t>
            </a:r>
            <a:endParaRPr lang="en-US" sz="2400" b="1" dirty="0">
              <a:solidFill>
                <a:srgbClr val="123258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5987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18437A-237B-091F-6A9D-10525089F363}"/>
              </a:ext>
            </a:extLst>
          </p:cNvPr>
          <p:cNvSpPr txBox="1"/>
          <p:nvPr/>
        </p:nvSpPr>
        <p:spPr>
          <a:xfrm>
            <a:off x="346135" y="5949591"/>
            <a:ext cx="3257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Bibliografía: </a:t>
            </a:r>
            <a:r>
              <a:rPr lang="es-ES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Claro institucional- Alcaldía mayor de Bogotá - </a:t>
            </a:r>
            <a:r>
              <a:rPr lang="es-ES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n-US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3" name="CuadroTexto 12">
            <a:extLst>
              <a:ext uri="{FF2B5EF4-FFF2-40B4-BE49-F238E27FC236}">
                <a16:creationId xmlns:a16="http://schemas.microsoft.com/office/drawing/2014/main" id="{095957B4-F660-C63A-03D3-33734F646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950146"/>
              </p:ext>
            </p:extLst>
          </p:nvPr>
        </p:nvGraphicFramePr>
        <p:xfrm>
          <a:off x="74138" y="1139960"/>
          <a:ext cx="8225967" cy="5168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8497EA76-6B29-F2D4-DEBD-DB1045C856C2}"/>
              </a:ext>
            </a:extLst>
          </p:cNvPr>
          <p:cNvSpPr txBox="1"/>
          <p:nvPr/>
        </p:nvSpPr>
        <p:spPr>
          <a:xfrm>
            <a:off x="1896495" y="592587"/>
            <a:ext cx="5696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UTILIDAD Y APLICACIÓN DE LAS TICS</a:t>
            </a:r>
            <a:endParaRPr lang="en-US" sz="2000" b="1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13468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18437A-237B-091F-6A9D-10525089F363}"/>
              </a:ext>
            </a:extLst>
          </p:cNvPr>
          <p:cNvSpPr txBox="1"/>
          <p:nvPr/>
        </p:nvSpPr>
        <p:spPr>
          <a:xfrm>
            <a:off x="346135" y="5949591"/>
            <a:ext cx="3257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Bibliografía: </a:t>
            </a:r>
            <a:r>
              <a:rPr lang="es-ES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Claro institucional- Alcaldía mayor de Bogotá - </a:t>
            </a:r>
            <a:r>
              <a:rPr lang="es-ES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n-US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2D18CD-817E-86B4-FEAA-2C037CDE2826}"/>
              </a:ext>
            </a:extLst>
          </p:cNvPr>
          <p:cNvSpPr txBox="1"/>
          <p:nvPr/>
        </p:nvSpPr>
        <p:spPr>
          <a:xfrm>
            <a:off x="558981" y="1193520"/>
            <a:ext cx="7965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PLAN ESTRATEGICOS – TECNOLOGIA INFORMACION CONCEPTOS - PETI</a:t>
            </a:r>
            <a:endParaRPr lang="en-US" sz="2000" b="1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F49F4E4-82E9-20A8-7655-CA201EF2F049}"/>
              </a:ext>
            </a:extLst>
          </p:cNvPr>
          <p:cNvSpPr txBox="1"/>
          <p:nvPr/>
        </p:nvSpPr>
        <p:spPr>
          <a:xfrm>
            <a:off x="558981" y="2016811"/>
            <a:ext cx="76039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PETI: Plan estratégico de Tecnología de Información</a:t>
            </a:r>
          </a:p>
          <a:p>
            <a:endParaRPr lang="es-CO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es-CO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Conjunto de definiciones tecnológicas e iniciativas TI</a:t>
            </a:r>
          </a:p>
          <a:p>
            <a:endParaRPr lang="es-CO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es-CO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Matriz</a:t>
            </a:r>
          </a:p>
          <a:p>
            <a:endParaRPr lang="es-CO" sz="1400" dirty="0">
              <a:solidFill>
                <a:srgbClr val="013889"/>
              </a:solidFill>
              <a:latin typeface="Century Gothic" panose="020B0502020202020204" pitchFamily="34" charset="0"/>
            </a:endParaRPr>
          </a:p>
          <a:p>
            <a:r>
              <a:rPr lang="es-CO" sz="1400" dirty="0">
                <a:solidFill>
                  <a:srgbClr val="013889"/>
                </a:solidFill>
                <a:latin typeface="Century Gothic" panose="020B0502020202020204" pitchFamily="34" charset="0"/>
              </a:rPr>
              <a:t> </a:t>
            </a:r>
            <a:endParaRPr lang="en-US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4633015-C0A0-5AB6-1BA0-E086F207A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1" t="36142" r="31746" b="29734"/>
          <a:stretch/>
        </p:blipFill>
        <p:spPr>
          <a:xfrm>
            <a:off x="1320281" y="3429000"/>
            <a:ext cx="5856424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5984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18437A-237B-091F-6A9D-10525089F363}"/>
              </a:ext>
            </a:extLst>
          </p:cNvPr>
          <p:cNvSpPr txBox="1"/>
          <p:nvPr/>
        </p:nvSpPr>
        <p:spPr>
          <a:xfrm>
            <a:off x="346135" y="5949591"/>
            <a:ext cx="3257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Bibliografía: </a:t>
            </a:r>
            <a:r>
              <a:rPr lang="es-ES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Claro institucional- Alcaldía mayor de Bogotá - </a:t>
            </a:r>
            <a:r>
              <a:rPr lang="es-ES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n-US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44D74A-15AB-BA34-95A2-3505D7695258}"/>
              </a:ext>
            </a:extLst>
          </p:cNvPr>
          <p:cNvSpPr txBox="1"/>
          <p:nvPr/>
        </p:nvSpPr>
        <p:spPr>
          <a:xfrm>
            <a:off x="1126075" y="989524"/>
            <a:ext cx="7142921" cy="13384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rgbClr val="013889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rPr>
              <a:t>PLAN ESTRATEGICOS – TECNOLOGIA INFORMACION CONCEPTOS - PETI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DD820AB-5E8B-701D-E62B-0CC3AC671DFC}"/>
              </a:ext>
            </a:extLst>
          </p:cNvPr>
          <p:cNvSpPr txBox="1"/>
          <p:nvPr/>
        </p:nvSpPr>
        <p:spPr>
          <a:xfrm>
            <a:off x="267114" y="1682116"/>
            <a:ext cx="7540486" cy="460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PETI: Plan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estratégico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Tecnología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Información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Inmersos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misión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y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visión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organización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Estrategias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Definición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del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tiempo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perspectiva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del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negocio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Negocio-tecnología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) –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Permanencia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y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rentabilidad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Transformación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–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adaptación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–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innovación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planeación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TI debe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integrar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los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requerimientos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que son las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necesidades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organización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Fortalecer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dirección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las TI para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procesos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misionales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Herramientas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oportuna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–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toma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decisiones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y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mejoramiento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entidad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Crecimiento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alineado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cumplimiento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del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objetivo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organizacional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o de un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área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especifico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037943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31111" b="33121"/>
          <a:stretch/>
        </p:blipFill>
        <p:spPr>
          <a:xfrm rot="2244506" flipH="1">
            <a:off x="-365461" y="-609389"/>
            <a:ext cx="3453627" cy="2751853"/>
          </a:xfrm>
          <a:prstGeom prst="rect">
            <a:avLst/>
          </a:prstGeom>
        </p:spPr>
      </p:pic>
      <p:cxnSp>
        <p:nvCxnSpPr>
          <p:cNvPr id="28" name="Conector recto 27"/>
          <p:cNvCxnSpPr/>
          <p:nvPr/>
        </p:nvCxnSpPr>
        <p:spPr>
          <a:xfrm>
            <a:off x="2368898" y="3670868"/>
            <a:ext cx="4572000" cy="0"/>
          </a:xfrm>
          <a:prstGeom prst="line">
            <a:avLst/>
          </a:prstGeom>
          <a:ln w="38100">
            <a:solidFill>
              <a:srgbClr val="EC0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o 35"/>
          <p:cNvGrpSpPr/>
          <p:nvPr/>
        </p:nvGrpSpPr>
        <p:grpSpPr>
          <a:xfrm>
            <a:off x="855315" y="2914076"/>
            <a:ext cx="1513583" cy="1513583"/>
            <a:chOff x="3115141" y="1972865"/>
            <a:chExt cx="2018110" cy="2018110"/>
          </a:xfrm>
          <a:solidFill>
            <a:srgbClr val="EC035F"/>
          </a:solidFill>
        </p:grpSpPr>
        <p:sp>
          <p:nvSpPr>
            <p:cNvPr id="34" name="Elipse 33"/>
            <p:cNvSpPr/>
            <p:nvPr/>
          </p:nvSpPr>
          <p:spPr>
            <a:xfrm>
              <a:off x="3115141" y="1972865"/>
              <a:ext cx="2018110" cy="201811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Elipse 34"/>
            <p:cNvSpPr/>
            <p:nvPr/>
          </p:nvSpPr>
          <p:spPr>
            <a:xfrm>
              <a:off x="3296116" y="2138595"/>
              <a:ext cx="1647359" cy="1647359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  <a:effectLst>
              <a:outerShdw blurRad="190500" dist="38100" dir="132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2776984" y="2899342"/>
            <a:ext cx="1513583" cy="1513583"/>
            <a:chOff x="3115141" y="1972865"/>
            <a:chExt cx="2018110" cy="2018110"/>
          </a:xfrm>
          <a:solidFill>
            <a:srgbClr val="EC035F"/>
          </a:solidFill>
        </p:grpSpPr>
        <p:sp>
          <p:nvSpPr>
            <p:cNvPr id="38" name="Elipse 37"/>
            <p:cNvSpPr/>
            <p:nvPr/>
          </p:nvSpPr>
          <p:spPr>
            <a:xfrm>
              <a:off x="3115141" y="1972865"/>
              <a:ext cx="2018110" cy="201811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Elipse 38"/>
            <p:cNvSpPr/>
            <p:nvPr/>
          </p:nvSpPr>
          <p:spPr>
            <a:xfrm>
              <a:off x="3296116" y="2138595"/>
              <a:ext cx="1647359" cy="1647359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  <a:effectLst>
              <a:outerShdw blurRad="190500" dist="38100" dir="132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4798888" y="2906038"/>
            <a:ext cx="1513583" cy="1513583"/>
            <a:chOff x="3115141" y="1972865"/>
            <a:chExt cx="2018110" cy="2018110"/>
          </a:xfrm>
          <a:solidFill>
            <a:srgbClr val="EC035F"/>
          </a:solidFill>
        </p:grpSpPr>
        <p:sp>
          <p:nvSpPr>
            <p:cNvPr id="41" name="Elipse 40"/>
            <p:cNvSpPr/>
            <p:nvPr/>
          </p:nvSpPr>
          <p:spPr>
            <a:xfrm>
              <a:off x="3115141" y="1972865"/>
              <a:ext cx="2018110" cy="201811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Elipse 41"/>
            <p:cNvSpPr/>
            <p:nvPr/>
          </p:nvSpPr>
          <p:spPr>
            <a:xfrm>
              <a:off x="3296116" y="2138595"/>
              <a:ext cx="1647359" cy="1647359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  <a:effectLst>
              <a:outerShdw blurRad="190500" dist="38100" dir="132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6820793" y="2906038"/>
            <a:ext cx="1513583" cy="1513583"/>
            <a:chOff x="3115141" y="1972865"/>
            <a:chExt cx="2018110" cy="2018110"/>
          </a:xfrm>
          <a:solidFill>
            <a:srgbClr val="EC035F"/>
          </a:solidFill>
        </p:grpSpPr>
        <p:sp>
          <p:nvSpPr>
            <p:cNvPr id="44" name="Elipse 43"/>
            <p:cNvSpPr/>
            <p:nvPr/>
          </p:nvSpPr>
          <p:spPr>
            <a:xfrm>
              <a:off x="3115141" y="1972865"/>
              <a:ext cx="2018110" cy="201811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Elipse 44"/>
            <p:cNvSpPr/>
            <p:nvPr/>
          </p:nvSpPr>
          <p:spPr>
            <a:xfrm>
              <a:off x="3296116" y="2138595"/>
              <a:ext cx="1647359" cy="1647359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  <a:effectLst>
              <a:outerShdw blurRad="190500" dist="38100" dir="132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3" name="CuadroTexto 32"/>
          <p:cNvSpPr txBox="1"/>
          <p:nvPr/>
        </p:nvSpPr>
        <p:spPr>
          <a:xfrm>
            <a:off x="1046241" y="777971"/>
            <a:ext cx="6022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latin typeface="+mj-lt"/>
              </a:rPr>
              <a:t>EJEMPLOS</a:t>
            </a:r>
            <a:r>
              <a:rPr lang="es-MX" sz="3200" dirty="0">
                <a:solidFill>
                  <a:srgbClr val="183357"/>
                </a:solidFill>
                <a:latin typeface="+mj-lt"/>
              </a:rPr>
              <a:t>  </a:t>
            </a:r>
            <a:r>
              <a:rPr lang="es-MX" sz="3200" dirty="0">
                <a:solidFill>
                  <a:srgbClr val="EC035F"/>
                </a:solidFill>
                <a:latin typeface="+mj-lt"/>
              </a:rPr>
              <a:t>APLICADOS</a:t>
            </a:r>
            <a:endParaRPr lang="en-US" sz="3200" dirty="0">
              <a:solidFill>
                <a:srgbClr val="EC035F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D6A7C0-38E5-F79D-AF4E-0064E825E999}"/>
              </a:ext>
            </a:extLst>
          </p:cNvPr>
          <p:cNvSpPr txBox="1"/>
          <p:nvPr/>
        </p:nvSpPr>
        <p:spPr>
          <a:xfrm>
            <a:off x="861489" y="3550751"/>
            <a:ext cx="14362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>
                <a:solidFill>
                  <a:schemeClr val="bg1"/>
                </a:solidFill>
                <a:latin typeface="montserrat"/>
              </a:rPr>
              <a:t>ICETEX</a:t>
            </a:r>
            <a:endParaRPr lang="en-US" sz="105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DE2090-B698-B486-72F0-AD63A72547BE}"/>
              </a:ext>
            </a:extLst>
          </p:cNvPr>
          <p:cNvSpPr txBox="1"/>
          <p:nvPr/>
        </p:nvSpPr>
        <p:spPr>
          <a:xfrm>
            <a:off x="2777685" y="3521262"/>
            <a:ext cx="14362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>
                <a:solidFill>
                  <a:schemeClr val="bg1"/>
                </a:solidFill>
                <a:latin typeface="montserrat"/>
              </a:rPr>
              <a:t>ICETEX</a:t>
            </a:r>
            <a:endParaRPr lang="en-US" sz="105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7A73DD0-4A3C-E2F3-EE25-2FDA648D99A5}"/>
              </a:ext>
            </a:extLst>
          </p:cNvPr>
          <p:cNvSpPr txBox="1"/>
          <p:nvPr/>
        </p:nvSpPr>
        <p:spPr>
          <a:xfrm>
            <a:off x="4866132" y="3514442"/>
            <a:ext cx="14362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>
                <a:solidFill>
                  <a:schemeClr val="bg1"/>
                </a:solidFill>
                <a:latin typeface="montserrat"/>
              </a:rPr>
              <a:t>ICETEX</a:t>
            </a:r>
            <a:endParaRPr lang="en-US" sz="105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F4614F-76BE-B380-95CD-24668F571DF9}"/>
              </a:ext>
            </a:extLst>
          </p:cNvPr>
          <p:cNvSpPr txBox="1"/>
          <p:nvPr/>
        </p:nvSpPr>
        <p:spPr>
          <a:xfrm>
            <a:off x="6856162" y="3521262"/>
            <a:ext cx="14362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>
                <a:solidFill>
                  <a:schemeClr val="bg1"/>
                </a:solidFill>
                <a:latin typeface="montserrat"/>
              </a:rPr>
              <a:t>ICETEX</a:t>
            </a:r>
            <a:endParaRPr lang="en-US" sz="105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4A4940D-F751-EB24-2BF7-1C6AD490A0A6}"/>
              </a:ext>
            </a:extLst>
          </p:cNvPr>
          <p:cNvSpPr txBox="1"/>
          <p:nvPr/>
        </p:nvSpPr>
        <p:spPr>
          <a:xfrm>
            <a:off x="2939461" y="4548908"/>
            <a:ext cx="177165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b="1" dirty="0">
                <a:latin typeface="montserrat"/>
              </a:rPr>
              <a:t>Gestión Financiera.</a:t>
            </a:r>
          </a:p>
          <a:p>
            <a:r>
              <a:rPr lang="es-CO" sz="1050" dirty="0">
                <a:latin typeface="montserrat"/>
              </a:rPr>
              <a:t>Optimizar costos y gastos de la operación</a:t>
            </a:r>
          </a:p>
          <a:p>
            <a:r>
              <a:rPr lang="es-CO" sz="1050" dirty="0">
                <a:latin typeface="montserrat"/>
              </a:rPr>
              <a:t>Sostenibilidad financiera</a:t>
            </a:r>
          </a:p>
          <a:p>
            <a:r>
              <a:rPr lang="es-CO" sz="1050" dirty="0">
                <a:latin typeface="montserrat"/>
              </a:rPr>
              <a:t>Garantizar incremento de recursos de la operación interna, nación y terceros</a:t>
            </a:r>
            <a:endParaRPr lang="en-US" sz="1050" dirty="0">
              <a:latin typeface="montserra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7C99841-E184-AF70-3CD8-D405D432BFD0}"/>
              </a:ext>
            </a:extLst>
          </p:cNvPr>
          <p:cNvSpPr/>
          <p:nvPr/>
        </p:nvSpPr>
        <p:spPr>
          <a:xfrm>
            <a:off x="719584" y="4548908"/>
            <a:ext cx="2057400" cy="1106018"/>
          </a:xfrm>
          <a:prstGeom prst="rect">
            <a:avLst/>
          </a:prstGeom>
          <a:noFill/>
          <a:ln>
            <a:solidFill>
              <a:srgbClr val="083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b="1" dirty="0">
                <a:solidFill>
                  <a:schemeClr val="tx1"/>
                </a:solidFill>
                <a:latin typeface="montserrat"/>
              </a:rPr>
              <a:t>Impacto social</a:t>
            </a:r>
            <a:r>
              <a:rPr lang="es-CO" sz="1200" dirty="0">
                <a:solidFill>
                  <a:schemeClr val="tx1"/>
                </a:solidFill>
                <a:latin typeface="montserrat"/>
              </a:rPr>
              <a:t>. Necesidades de financiación  educación superior Colombia y el exterior – merito académico</a:t>
            </a:r>
            <a:endParaRPr lang="en-US" sz="1200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BAC26D0-8820-12E2-D118-528895B6FF0F}"/>
              </a:ext>
            </a:extLst>
          </p:cNvPr>
          <p:cNvSpPr/>
          <p:nvPr/>
        </p:nvSpPr>
        <p:spPr>
          <a:xfrm>
            <a:off x="6556749" y="4546704"/>
            <a:ext cx="2288830" cy="1815097"/>
          </a:xfrm>
          <a:prstGeom prst="rect">
            <a:avLst/>
          </a:prstGeom>
          <a:noFill/>
          <a:ln>
            <a:solidFill>
              <a:srgbClr val="083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3CF8FA2-6171-A65E-465F-906C3D1C7173}"/>
              </a:ext>
            </a:extLst>
          </p:cNvPr>
          <p:cNvSpPr txBox="1"/>
          <p:nvPr/>
        </p:nvSpPr>
        <p:spPr>
          <a:xfrm>
            <a:off x="6746028" y="4653536"/>
            <a:ext cx="19102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b="1" dirty="0">
                <a:latin typeface="montserrat"/>
              </a:rPr>
              <a:t>Aprendizaje y crecimiento</a:t>
            </a:r>
          </a:p>
          <a:p>
            <a:r>
              <a:rPr lang="es-CO" sz="1050" dirty="0">
                <a:latin typeface="montserrat"/>
              </a:rPr>
              <a:t>El saber hacer- habilidades – actitudes y valores</a:t>
            </a:r>
          </a:p>
          <a:p>
            <a:r>
              <a:rPr lang="es-CO" sz="1050" dirty="0">
                <a:latin typeface="montserrat"/>
              </a:rPr>
              <a:t>Clima e cultura organizacional </a:t>
            </a:r>
          </a:p>
          <a:p>
            <a:r>
              <a:rPr lang="es-CO" sz="1050" dirty="0">
                <a:latin typeface="montserrat"/>
              </a:rPr>
              <a:t>Plataforma tecnológica - Modernización</a:t>
            </a:r>
            <a:endParaRPr lang="en-US" sz="1050" dirty="0">
              <a:latin typeface="montserra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6C8FC7-3C6B-5CEA-4A43-BB77B9E937D6}"/>
              </a:ext>
            </a:extLst>
          </p:cNvPr>
          <p:cNvSpPr txBox="1"/>
          <p:nvPr/>
        </p:nvSpPr>
        <p:spPr>
          <a:xfrm>
            <a:off x="4900390" y="4412925"/>
            <a:ext cx="1436243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b="1" dirty="0">
                <a:latin typeface="montserrat"/>
              </a:rPr>
              <a:t>Procesos Internos.</a:t>
            </a:r>
          </a:p>
          <a:p>
            <a:r>
              <a:rPr lang="es-CO" sz="1050" dirty="0">
                <a:latin typeface="montserrat"/>
              </a:rPr>
              <a:t>Eficiencia en servicio al cliente</a:t>
            </a:r>
          </a:p>
          <a:p>
            <a:r>
              <a:rPr lang="es-CO" sz="1050" dirty="0">
                <a:latin typeface="montserrat"/>
              </a:rPr>
              <a:t>Niveles de recuperación de cartera</a:t>
            </a:r>
          </a:p>
          <a:p>
            <a:r>
              <a:rPr lang="es-CO" sz="1050" dirty="0">
                <a:latin typeface="montserrat"/>
              </a:rPr>
              <a:t>Optimizar procesos</a:t>
            </a:r>
          </a:p>
          <a:p>
            <a:r>
              <a:rPr lang="es-CO" sz="1050" dirty="0">
                <a:latin typeface="montserrat"/>
              </a:rPr>
              <a:t>Administrar riesgos</a:t>
            </a:r>
          </a:p>
          <a:p>
            <a:r>
              <a:rPr lang="es-CO" sz="1050" dirty="0">
                <a:latin typeface="montserrat"/>
              </a:rPr>
              <a:t>Promover alianzas estratégicas, convenios nacionales, internacionales </a:t>
            </a:r>
          </a:p>
          <a:p>
            <a:r>
              <a:rPr lang="es-CO" sz="1050" dirty="0">
                <a:latin typeface="montserrat"/>
              </a:rPr>
              <a:t>Fortalecer Imagen</a:t>
            </a:r>
            <a:endParaRPr lang="en-US" sz="1050" dirty="0">
              <a:latin typeface="montserra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9ED424C-6F52-1291-AA59-686BAD229646}"/>
              </a:ext>
            </a:extLst>
          </p:cNvPr>
          <p:cNvSpPr txBox="1"/>
          <p:nvPr/>
        </p:nvSpPr>
        <p:spPr>
          <a:xfrm>
            <a:off x="291390" y="5920951"/>
            <a:ext cx="42806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400" b="1" dirty="0">
                <a:solidFill>
                  <a:srgbClr val="013889"/>
                </a:solidFill>
              </a:rPr>
              <a:t>https://webdelmaestrocmf.com/portal/20-herramientas-para-crear-presentaciones-extraordinarias/</a:t>
            </a:r>
          </a:p>
        </p:txBody>
      </p:sp>
    </p:spTree>
    <p:extLst>
      <p:ext uri="{BB962C8B-B14F-4D97-AF65-F5344CB8AC3E}">
        <p14:creationId xmlns:p14="http://schemas.microsoft.com/office/powerpoint/2010/main" val="280153479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18437A-237B-091F-6A9D-10525089F363}"/>
              </a:ext>
            </a:extLst>
          </p:cNvPr>
          <p:cNvSpPr txBox="1"/>
          <p:nvPr/>
        </p:nvSpPr>
        <p:spPr>
          <a:xfrm>
            <a:off x="346135" y="5949591"/>
            <a:ext cx="3257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Bibliografía: </a:t>
            </a:r>
            <a:r>
              <a:rPr lang="es-ES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Claro institucional- Alcaldía mayor de Bogotá - </a:t>
            </a:r>
            <a:r>
              <a:rPr lang="es-ES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n-US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23A6742-BA5B-E45B-6B17-1A1409891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61" t="24388" r="21379" b="12156"/>
          <a:stretch/>
        </p:blipFill>
        <p:spPr>
          <a:xfrm>
            <a:off x="387721" y="2271909"/>
            <a:ext cx="7775204" cy="367768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9F8498B-F4CA-532B-0CF9-401DCE09144C}"/>
              </a:ext>
            </a:extLst>
          </p:cNvPr>
          <p:cNvSpPr/>
          <p:nvPr/>
        </p:nvSpPr>
        <p:spPr>
          <a:xfrm>
            <a:off x="504825" y="962025"/>
            <a:ext cx="7764171" cy="13098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CA0503-9AC7-0226-924A-847675E35816}"/>
              </a:ext>
            </a:extLst>
          </p:cNvPr>
          <p:cNvSpPr txBox="1"/>
          <p:nvPr/>
        </p:nvSpPr>
        <p:spPr>
          <a:xfrm>
            <a:off x="319562" y="751053"/>
            <a:ext cx="2913856" cy="1520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PLAN ESTRATEGICOS – TECNOLOGIA INFORMACION CONCEPTOS - PETI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7A42E0-09DB-A465-59AD-D0AA015DC904}"/>
              </a:ext>
            </a:extLst>
          </p:cNvPr>
          <p:cNvSpPr txBox="1"/>
          <p:nvPr/>
        </p:nvSpPr>
        <p:spPr>
          <a:xfrm>
            <a:off x="3428660" y="819584"/>
            <a:ext cx="4957440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ENTORNO.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Soporte</a:t>
            </a: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 de </a:t>
            </a: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gestión</a:t>
            </a: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 general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Financiera</a:t>
            </a: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costos</a:t>
            </a: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 de </a:t>
            </a: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operación</a:t>
            </a: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-  </a:t>
            </a: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mejora</a:t>
            </a: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 continua – </a:t>
            </a: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alternativas</a:t>
            </a: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viables</a:t>
            </a: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 – control y </a:t>
            </a: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confianza</a:t>
            </a: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 de las </a:t>
            </a: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diferentes</a:t>
            </a: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dependencias</a:t>
            </a:r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 de la </a:t>
            </a:r>
            <a:r>
              <a:rPr lang="en-US" sz="1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organización</a:t>
            </a:r>
            <a:endParaRPr lang="en-US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4922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FB43EE-712C-3045-DDFE-33E022BE4B92}"/>
              </a:ext>
            </a:extLst>
          </p:cNvPr>
          <p:cNvSpPr txBox="1"/>
          <p:nvPr/>
        </p:nvSpPr>
        <p:spPr>
          <a:xfrm>
            <a:off x="333091" y="5979847"/>
            <a:ext cx="3257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Bibliografía: 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Claro institucional- Alcaldía mayor de Bogotá -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MinTIc</a:t>
            </a: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F272C58-7769-59ED-202A-710482391A8E}"/>
              </a:ext>
            </a:extLst>
          </p:cNvPr>
          <p:cNvSpPr txBox="1"/>
          <p:nvPr/>
        </p:nvSpPr>
        <p:spPr>
          <a:xfrm>
            <a:off x="782516" y="985663"/>
            <a:ext cx="72569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rPr>
              <a:t>PLAN ESTRATEGICOS – TECNOLOGIA INFORMACION CONCEPTOS - PETI</a:t>
            </a:r>
          </a:p>
          <a:p>
            <a:endParaRPr lang="en-US" sz="2800" b="1" dirty="0">
              <a:solidFill>
                <a:schemeClr val="bg1"/>
              </a:solidFill>
              <a:latin typeface="Morn Thin" panose="00000200000000000000" pitchFamily="50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5567F72-5768-3322-B3C7-FEE23AF8CBCB}"/>
              </a:ext>
            </a:extLst>
          </p:cNvPr>
          <p:cNvSpPr txBox="1"/>
          <p:nvPr/>
        </p:nvSpPr>
        <p:spPr>
          <a:xfrm>
            <a:off x="1060095" y="2227628"/>
            <a:ext cx="7301389" cy="272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Elementos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desarrollo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PETI.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Necesidad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control.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Apoyo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 la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gerencia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Herramienta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negociar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Recopilar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tomar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decisiones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Control de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actividades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– Toma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decisiones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establecer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cronogramas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planeación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los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recursos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Proyección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Foco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la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planificación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Propósitos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definidos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lógica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la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planeación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7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9625" y="8064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13716" y="5030891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82888" y="4411525"/>
            <a:ext cx="1352276" cy="23658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D625B7-66CC-E4C2-C924-6955E919A56B}"/>
              </a:ext>
            </a:extLst>
          </p:cNvPr>
          <p:cNvSpPr txBox="1"/>
          <p:nvPr/>
        </p:nvSpPr>
        <p:spPr>
          <a:xfrm>
            <a:off x="333091" y="5979847"/>
            <a:ext cx="3257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Bibliografía: </a:t>
            </a:r>
            <a:r>
              <a:rPr lang="es-ES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Claro institucional- Alcaldía mayor de Bogotá - </a:t>
            </a:r>
            <a:r>
              <a:rPr lang="es-ES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n-US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1C556C5-241D-D3AA-ACA6-D253E9E12870}"/>
              </a:ext>
            </a:extLst>
          </p:cNvPr>
          <p:cNvSpPr/>
          <p:nvPr/>
        </p:nvSpPr>
        <p:spPr>
          <a:xfrm>
            <a:off x="225287" y="730063"/>
            <a:ext cx="3260035" cy="948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1D9134-8150-541E-B8EA-3A73C3D70DFB}"/>
              </a:ext>
            </a:extLst>
          </p:cNvPr>
          <p:cNvSpPr txBox="1"/>
          <p:nvPr/>
        </p:nvSpPr>
        <p:spPr>
          <a:xfrm>
            <a:off x="269925" y="651478"/>
            <a:ext cx="3130883" cy="987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PLAN ESTRATEGICOS – TECNOLOGIA INFORMACION METODOLOGIA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5187ECD-259D-65A9-4666-209981BAC58B}"/>
              </a:ext>
            </a:extLst>
          </p:cNvPr>
          <p:cNvSpPr/>
          <p:nvPr/>
        </p:nvSpPr>
        <p:spPr>
          <a:xfrm>
            <a:off x="3716529" y="280438"/>
            <a:ext cx="4713096" cy="2166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A2D45C7-7E66-B21C-4867-6129279A331A}"/>
              </a:ext>
            </a:extLst>
          </p:cNvPr>
          <p:cNvSpPr txBox="1"/>
          <p:nvPr/>
        </p:nvSpPr>
        <p:spPr>
          <a:xfrm>
            <a:off x="3844555" y="308164"/>
            <a:ext cx="4585070" cy="1972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Posicionamiento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mercado actual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en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busqueda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de volume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competitivo</a:t>
            </a:r>
            <a:endParaRPr lang="en-US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Elementos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Plan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estrategico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orginzacional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 Vision –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mision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–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estrategias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–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valores</a:t>
            </a:r>
            <a:endParaRPr lang="en-US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Objetivos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Operativos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y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tecnicos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articular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requerimientos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internos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y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externos</a:t>
            </a:r>
            <a:endParaRPr lang="en-US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Actualidad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tecnica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.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Evaluacion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costo</a:t>
            </a:r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prstClr val="white"/>
                </a:solidFill>
                <a:latin typeface="Century Gothic" panose="020B0502020202020204" pitchFamily="34" charset="0"/>
              </a:rPr>
              <a:t>beneficio</a:t>
            </a:r>
            <a:endParaRPr lang="en-US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Imagen 1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9729ED3-D2AF-D83B-43CF-F9F4A3272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5" t="19172" r="8854" b="26039"/>
          <a:stretch/>
        </p:blipFill>
        <p:spPr>
          <a:xfrm>
            <a:off x="91937" y="2446578"/>
            <a:ext cx="4797287" cy="362132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6E067D6-DE75-18C7-4D0F-69F38CF2D611}"/>
              </a:ext>
            </a:extLst>
          </p:cNvPr>
          <p:cNvSpPr txBox="1"/>
          <p:nvPr/>
        </p:nvSpPr>
        <p:spPr>
          <a:xfrm>
            <a:off x="5575380" y="2747286"/>
            <a:ext cx="42770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13889"/>
                </a:solidFill>
                <a:latin typeface="Century Gothic" panose="020B0502020202020204" pitchFamily="34" charset="0"/>
              </a:rPr>
              <a:t>Fases de desarrollo.</a:t>
            </a:r>
          </a:p>
          <a:p>
            <a:endParaRPr lang="es-ES" sz="1400" dirty="0">
              <a:solidFill>
                <a:srgbClr val="013889"/>
              </a:solidFill>
              <a:latin typeface="Century Gothic" panose="020B0502020202020204" pitchFamily="34" charset="0"/>
            </a:endParaRPr>
          </a:p>
          <a:p>
            <a:r>
              <a:rPr lang="es-ES" sz="1400" dirty="0">
                <a:solidFill>
                  <a:srgbClr val="013889"/>
                </a:solidFill>
                <a:latin typeface="Century Gothic" panose="020B0502020202020204" pitchFamily="34" charset="0"/>
              </a:rPr>
              <a:t>Situación Actual. DOFA</a:t>
            </a:r>
          </a:p>
          <a:p>
            <a:r>
              <a:rPr lang="es-ES" sz="1400" dirty="0">
                <a:solidFill>
                  <a:srgbClr val="013889"/>
                </a:solidFill>
                <a:latin typeface="Century Gothic" panose="020B0502020202020204" pitchFamily="34" charset="0"/>
              </a:rPr>
              <a:t>Modelo de Negocio</a:t>
            </a:r>
          </a:p>
          <a:p>
            <a:r>
              <a:rPr lang="es-ES" sz="1400" dirty="0">
                <a:solidFill>
                  <a:srgbClr val="013889"/>
                </a:solidFill>
                <a:latin typeface="Century Gothic" panose="020B0502020202020204" pitchFamily="34" charset="0"/>
              </a:rPr>
              <a:t>Modelo de TI</a:t>
            </a:r>
          </a:p>
          <a:p>
            <a:r>
              <a:rPr lang="es-ES" sz="1400" dirty="0">
                <a:solidFill>
                  <a:srgbClr val="013889"/>
                </a:solidFill>
                <a:latin typeface="Century Gothic" panose="020B0502020202020204" pitchFamily="34" charset="0"/>
              </a:rPr>
              <a:t>Planeación</a:t>
            </a:r>
          </a:p>
          <a:p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400507526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725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EJEMPLOS APLICADOS</a:t>
            </a:r>
            <a:endParaRPr lang="en-US" sz="2400" b="1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099387" y="3047271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76ECC59-F4DB-61ED-E6AE-31DA1E097DF5}"/>
              </a:ext>
            </a:extLst>
          </p:cNvPr>
          <p:cNvSpPr txBox="1"/>
          <p:nvPr/>
        </p:nvSpPr>
        <p:spPr>
          <a:xfrm>
            <a:off x="1328175" y="2952893"/>
            <a:ext cx="5979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183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Lectura artcles-15031_recurso_pdf Gobierno de Colombia </a:t>
            </a:r>
            <a:r>
              <a:rPr lang="es-CO" dirty="0" err="1">
                <a:solidFill>
                  <a:srgbClr val="1833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MinTic</a:t>
            </a:r>
            <a:endParaRPr lang="es-CO" dirty="0">
              <a:solidFill>
                <a:srgbClr val="183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s-MX" u="none" strike="noStrike" dirty="0">
                <a:solidFill>
                  <a:srgbClr val="1A0DAB"/>
                </a:solidFill>
                <a:effectLst/>
                <a:hlinkClick r:id="rId3"/>
              </a:rPr>
            </a:br>
            <a:r>
              <a:rPr lang="es-MX" b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G.ES.06 Guía Cómo Estructurar el Plan Estratégico de ...</a:t>
            </a:r>
          </a:p>
          <a:p>
            <a:r>
              <a:rPr lang="es-MX" i="0" u="none" strike="noStrike" dirty="0">
                <a:solidFill>
                  <a:srgbClr val="202124"/>
                </a:solidFill>
                <a:effectLst/>
                <a:hlinkClick r:id="rId3"/>
              </a:rPr>
              <a:t>https://www.mintic.gov.co</a:t>
            </a:r>
            <a:r>
              <a:rPr lang="es-MX" i="0" u="none" strike="noStrike" dirty="0">
                <a:solidFill>
                  <a:srgbClr val="5F6368"/>
                </a:solidFill>
                <a:effectLst/>
                <a:hlinkClick r:id="rId3"/>
              </a:rPr>
              <a:t> › </a:t>
            </a:r>
            <a:r>
              <a:rPr lang="es-MX" i="0" u="none" strike="noStrike" dirty="0" err="1">
                <a:solidFill>
                  <a:srgbClr val="5F6368"/>
                </a:solidFill>
                <a:effectLst/>
                <a:hlinkClick r:id="rId3"/>
              </a:rPr>
              <a:t>arquitecturati</a:t>
            </a:r>
            <a:r>
              <a:rPr lang="es-MX" i="0" u="none" strike="noStrike" dirty="0">
                <a:solidFill>
                  <a:srgbClr val="5F6368"/>
                </a:solidFill>
                <a:effectLst/>
                <a:hlinkClick r:id="rId3"/>
              </a:rPr>
              <a:t> › </a:t>
            </a:r>
            <a:r>
              <a:rPr lang="es-MX" i="0" u="none" strike="noStrike" dirty="0" err="1">
                <a:solidFill>
                  <a:srgbClr val="5F6368"/>
                </a:solidFill>
                <a:effectLst/>
                <a:hlinkClick r:id="rId3"/>
              </a:rPr>
              <a:t>articl</a:t>
            </a:r>
            <a:r>
              <a:rPr lang="es-MX" i="0" u="none" strike="noStrike" dirty="0">
                <a:solidFill>
                  <a:srgbClr val="5F6368"/>
                </a:solidFill>
                <a:effectLst/>
                <a:hlinkClick r:id="rId3"/>
              </a:rPr>
              <a:t>...</a:t>
            </a:r>
            <a:endParaRPr lang="es-MX" u="none" strike="noStrike" dirty="0">
              <a:solidFill>
                <a:srgbClr val="1A0DAB"/>
              </a:solidFill>
              <a:effectLst/>
              <a:hlinkClick r:id="rId3"/>
            </a:endParaRPr>
          </a:p>
          <a:p>
            <a:r>
              <a:rPr lang="es-MX" dirty="0" err="1">
                <a:effectLst/>
              </a:rPr>
              <a:t>Min</a:t>
            </a:r>
            <a:r>
              <a:rPr lang="es-MX" dirty="0" err="1"/>
              <a:t>tic</a:t>
            </a:r>
            <a:br>
              <a:rPr lang="es-MX" dirty="0">
                <a:effectLst/>
              </a:rPr>
            </a:br>
            <a:endParaRPr lang="en-US" dirty="0">
              <a:solidFill>
                <a:srgbClr val="1833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73075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72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CONCLUSIONES</a:t>
            </a:r>
            <a:endParaRPr lang="en-US" sz="32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18344" y="2897331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818344" y="3791244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1818344" y="4504377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A0835A-60C7-C7E8-C50A-BFC86E8F39EB}"/>
              </a:ext>
            </a:extLst>
          </p:cNvPr>
          <p:cNvSpPr txBox="1"/>
          <p:nvPr/>
        </p:nvSpPr>
        <p:spPr>
          <a:xfrm>
            <a:off x="2142382" y="2818149"/>
            <a:ext cx="597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 gerencia y gestión de TI parte fundamental de la sostenibilidad organizacional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F7EC6B-4E10-108E-CEA2-AD1EA948733E}"/>
              </a:ext>
            </a:extLst>
          </p:cNvPr>
          <p:cNvSpPr txBox="1"/>
          <p:nvPr/>
        </p:nvSpPr>
        <p:spPr>
          <a:xfrm>
            <a:off x="2142382" y="3774048"/>
            <a:ext cx="5979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Planeación eje central del PCN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163BF0-E858-1695-CCD1-23B7C9A1E269}"/>
              </a:ext>
            </a:extLst>
          </p:cNvPr>
          <p:cNvSpPr txBox="1"/>
          <p:nvPr/>
        </p:nvSpPr>
        <p:spPr>
          <a:xfrm>
            <a:off x="2142382" y="4490985"/>
            <a:ext cx="597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Gerencia con liderazgo y equipos de alto rendimiento contribuyen al valor de una organización para ser altamente competitivos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461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89351" y="2657470"/>
            <a:ext cx="301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PRESENTACIÓN GENERAL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0" y="3350952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ESTRUCTURA DEL CURSO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CONTENIDO GENERAL DEL </a:t>
            </a:r>
          </a:p>
          <a:p>
            <a:r>
              <a:rPr lang="es-MX" sz="1600" b="1" dirty="0">
                <a:latin typeface="Morn Thin" panose="00000200000000000000" pitchFamily="50" charset="0"/>
              </a:rPr>
              <a:t>CURSO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PRIMER VUELO (CONCEPTOS </a:t>
            </a:r>
          </a:p>
          <a:p>
            <a:r>
              <a:rPr lang="es-MX" sz="1600" b="1" dirty="0">
                <a:latin typeface="Morn Thin" panose="00000200000000000000" pitchFamily="50" charset="0"/>
              </a:rPr>
              <a:t>BÁSICOS).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042715" y="5585710"/>
            <a:ext cx="688874" cy="985662"/>
          </a:xfrm>
          <a:prstGeom prst="rect">
            <a:avLst/>
          </a:prstGeom>
        </p:spPr>
      </p:pic>
      <p:cxnSp>
        <p:nvCxnSpPr>
          <p:cNvPr id="20" name="Conector recto 19"/>
          <p:cNvCxnSpPr/>
          <p:nvPr/>
        </p:nvCxnSpPr>
        <p:spPr>
          <a:xfrm flipV="1">
            <a:off x="3186011" y="935380"/>
            <a:ext cx="5472214" cy="3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412410" y="2860955"/>
            <a:ext cx="83191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Tecnologías Información Comunicaciones:</a:t>
            </a:r>
          </a:p>
          <a:p>
            <a:r>
              <a:rPr lang="es-419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Evolución exponencial para el siglo XXI adherido al ADN de los individuos de la nueva era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s-MX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237332" y="519882"/>
            <a:ext cx="3459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 TIC</a:t>
            </a:r>
          </a:p>
        </p:txBody>
      </p:sp>
    </p:spTree>
    <p:extLst>
      <p:ext uri="{BB962C8B-B14F-4D97-AF65-F5344CB8AC3E}">
        <p14:creationId xmlns:p14="http://schemas.microsoft.com/office/powerpoint/2010/main" val="2842543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44444E-6 -2.59259E-6 L 4.44444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72"/>
            <a:ext cx="9144000" cy="609545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10000">
                <a:srgbClr val="EC035F">
                  <a:shade val="30000"/>
                  <a:satMod val="115000"/>
                  <a:alpha val="8000"/>
                </a:srgbClr>
              </a:gs>
              <a:gs pos="56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416577" y="1986514"/>
            <a:ext cx="2310844" cy="3758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 b="55320"/>
          <a:stretch/>
        </p:blipFill>
        <p:spPr>
          <a:xfrm>
            <a:off x="7216357" y="4074956"/>
            <a:ext cx="2438788" cy="23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/>
          <a:stretch/>
        </p:blipFill>
        <p:spPr>
          <a:xfrm>
            <a:off x="1123949" y="322747"/>
            <a:ext cx="6257925" cy="654423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52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1123949" y="1602950"/>
            <a:ext cx="2449369" cy="4689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5" y="728854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3214096" y="2895943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INICIO RECURSO </a:t>
            </a:r>
          </a:p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MULTIMEDIA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5260" y="5422555"/>
            <a:ext cx="8790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Para acceder a este video diríjase a la etiqueta de material de apoyo</a:t>
            </a:r>
          </a:p>
          <a:p>
            <a:r>
              <a:rPr lang="es-CO" dirty="0">
                <a:solidFill>
                  <a:schemeClr val="bg1"/>
                </a:solidFill>
                <a:hlinkClick r:id="rId3"/>
              </a:rPr>
              <a:t>https://scholar.google.com.co/scholar?q=simuladores+las+tic&amp;hl=es&amp;as_sdt=0&amp;as_vis=1&amp;oi=scholart</a:t>
            </a:r>
            <a:endParaRPr lang="es-CO" dirty="0">
              <a:solidFill>
                <a:schemeClr val="bg1"/>
              </a:solidFill>
            </a:endParaRPr>
          </a:p>
          <a:p>
            <a:r>
              <a:rPr lang="es-CO" dirty="0">
                <a:solidFill>
                  <a:schemeClr val="bg1"/>
                </a:solidFill>
              </a:rPr>
              <a:t>https://webdelmaestrocmf.com/portal/</a:t>
            </a: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2"/>
              <a:ext cx="3409236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PRESENTACIÓN GENERAL DEL CURSO </a:t>
              </a:r>
              <a:endParaRPr lang="en-US" sz="2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1629699" y="4098389"/>
            <a:ext cx="5884602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solidFill>
                  <a:schemeClr val="bg1"/>
                </a:solidFill>
                <a:latin typeface="Contradiction" panose="02000500000000000000" pitchFamily="50" charset="0"/>
                <a:ea typeface="Verdana" panose="020B0604030504040204" pitchFamily="34" charset="0"/>
              </a:rPr>
              <a:t>No se trata de donde estés sino a donde quieres llegar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  <a:latin typeface="Abadi"/>
                <a:ea typeface="Verdana" panose="020B0604030504040204" pitchFamily="34" charset="0"/>
              </a:rPr>
              <a:t>La Confiabilidad y Seguridad de la Información nos da los parámetros para cumplir los objetivos </a:t>
            </a:r>
            <a:endParaRPr lang="es-E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s-ES" sz="3600" b="1" dirty="0">
              <a:solidFill>
                <a:schemeClr val="bg1"/>
              </a:solidFill>
              <a:latin typeface="Contradiction" panose="02000500000000000000" pitchFamily="50" charset="0"/>
              <a:ea typeface="Verdana" panose="020B060403050404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 flipV="1">
            <a:off x="6195526" y="3935102"/>
            <a:ext cx="93306" cy="1632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813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270" r="3882" b="-270"/>
          <a:stretch/>
        </p:blipFill>
        <p:spPr>
          <a:xfrm>
            <a:off x="0" y="-1"/>
            <a:ext cx="9162661" cy="6901480"/>
          </a:xfrm>
          <a:prstGeom prst="rect">
            <a:avLst/>
          </a:prstGeom>
          <a:ln>
            <a:noFill/>
          </a:ln>
        </p:spPr>
      </p:pic>
      <p:sp>
        <p:nvSpPr>
          <p:cNvPr id="3" name="Retraso 2"/>
          <p:cNvSpPr/>
          <p:nvPr/>
        </p:nvSpPr>
        <p:spPr>
          <a:xfrm rot="10800000">
            <a:off x="2780522" y="0"/>
            <a:ext cx="6379354" cy="6858000"/>
          </a:xfrm>
          <a:prstGeom prst="flowChartDelay">
            <a:avLst/>
          </a:prstGeom>
          <a:solidFill>
            <a:srgbClr val="EC035F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226971" y="1851267"/>
            <a:ext cx="3313967" cy="3130062"/>
          </a:xfrm>
          <a:prstGeom prst="ellipse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1114346" y="2798057"/>
            <a:ext cx="3539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chemeClr val="bg1"/>
                </a:solidFill>
                <a:latin typeface="Morn Thin" panose="00000200000000000000" pitchFamily="50" charset="0"/>
              </a:rPr>
              <a:t>ESTRUCTURA </a:t>
            </a:r>
          </a:p>
          <a:p>
            <a:pPr algn="ctr"/>
            <a:r>
              <a:rPr lang="es-MX" sz="3600" b="1" dirty="0">
                <a:solidFill>
                  <a:schemeClr val="bg1"/>
                </a:solidFill>
                <a:latin typeface="Morn Thin" panose="00000200000000000000" pitchFamily="50" charset="0"/>
              </a:rPr>
              <a:t>DEL CURSO</a:t>
            </a:r>
            <a:endParaRPr lang="en-US" sz="3600" b="1" dirty="0">
              <a:solidFill>
                <a:schemeClr val="bg1"/>
              </a:solidFill>
              <a:latin typeface="Morn Thin" panose="00000200000000000000" pitchFamily="50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031847" y="1408849"/>
            <a:ext cx="40043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ESTRUCTURA DE 12 SEMANAS </a:t>
            </a:r>
          </a:p>
          <a:p>
            <a:endParaRPr lang="es-CO" dirty="0">
              <a:solidFill>
                <a:schemeClr val="bg1"/>
              </a:solidFill>
            </a:endParaRPr>
          </a:p>
          <a:p>
            <a:r>
              <a:rPr lang="es-CO" dirty="0">
                <a:solidFill>
                  <a:schemeClr val="bg1"/>
                </a:solidFill>
              </a:rPr>
              <a:t>CRONOGRAMA :</a:t>
            </a:r>
          </a:p>
          <a:p>
            <a:endParaRPr lang="es-CO" dirty="0">
              <a:solidFill>
                <a:schemeClr val="bg1"/>
              </a:solidFill>
            </a:endParaRPr>
          </a:p>
          <a:p>
            <a:r>
              <a:rPr lang="es-CO" dirty="0">
                <a:solidFill>
                  <a:schemeClr val="bg1"/>
                </a:solidFill>
              </a:rPr>
              <a:t>Inicio semana Fecha de inicio </a:t>
            </a:r>
          </a:p>
          <a:p>
            <a:endParaRPr lang="es-CO" dirty="0">
              <a:solidFill>
                <a:schemeClr val="bg1"/>
              </a:solidFill>
            </a:endParaRPr>
          </a:p>
          <a:p>
            <a:r>
              <a:rPr lang="es-CO" dirty="0">
                <a:solidFill>
                  <a:schemeClr val="bg1"/>
                </a:solidFill>
              </a:rPr>
              <a:t>ACTIVIDADES Y PORCENTAJES:</a:t>
            </a:r>
          </a:p>
          <a:p>
            <a:r>
              <a:rPr lang="es-CO" dirty="0">
                <a:solidFill>
                  <a:schemeClr val="bg1"/>
                </a:solidFill>
              </a:rPr>
              <a:t> </a:t>
            </a:r>
          </a:p>
          <a:p>
            <a:r>
              <a:rPr lang="es-CO" dirty="0">
                <a:solidFill>
                  <a:schemeClr val="bg1"/>
                </a:solidFill>
              </a:rPr>
              <a:t>Actividad evaluativa 1: 35 %</a:t>
            </a:r>
          </a:p>
          <a:p>
            <a:r>
              <a:rPr lang="es-CO" dirty="0">
                <a:solidFill>
                  <a:schemeClr val="bg1"/>
                </a:solidFill>
              </a:rPr>
              <a:t>Actividad evaluativa 2: 35%</a:t>
            </a:r>
          </a:p>
          <a:p>
            <a:r>
              <a:rPr lang="es-CO" dirty="0">
                <a:solidFill>
                  <a:schemeClr val="bg1"/>
                </a:solidFill>
              </a:rPr>
              <a:t>Actividad evaluativa 3: 30%</a:t>
            </a:r>
          </a:p>
          <a:p>
            <a:endParaRPr lang="es-CO" dirty="0">
              <a:solidFill>
                <a:schemeClr val="bg1"/>
              </a:solidFill>
            </a:endParaRPr>
          </a:p>
          <a:p>
            <a:r>
              <a:rPr lang="es-CO" dirty="0">
                <a:solidFill>
                  <a:schemeClr val="bg1"/>
                </a:solidFill>
              </a:rPr>
              <a:t>COMUNICACIÓN: </a:t>
            </a:r>
          </a:p>
          <a:p>
            <a:endParaRPr lang="es-CO" dirty="0">
              <a:solidFill>
                <a:schemeClr val="bg1"/>
              </a:solidFill>
            </a:endParaRPr>
          </a:p>
          <a:p>
            <a:r>
              <a:rPr lang="es-CO" dirty="0">
                <a:solidFill>
                  <a:schemeClr val="bg1"/>
                </a:solidFill>
              </a:rPr>
              <a:t>Chat del aula: Nombre del docente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5059" y="1914503"/>
            <a:ext cx="7921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rgbClr val="002060"/>
                </a:solidFill>
                <a:latin typeface="Century Gothic" panose="020B0502020202020204" pitchFamily="34" charset="0"/>
              </a:rPr>
              <a:t>Para cualquier solicitud ya sea para certificados, solicitud de soporte técnico o solicitudes a coordinadores en la parte superior de las aulas encontrarán los canales respectivos.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85059" y="208101"/>
            <a:ext cx="5011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PARA TENER EN CUENTA</a:t>
            </a:r>
            <a:endParaRPr lang="en-US" sz="28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292417" y="492632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/>
          <p:nvPr/>
        </p:nvSpPr>
        <p:spPr>
          <a:xfrm>
            <a:off x="194349" y="1283013"/>
            <a:ext cx="211016" cy="211016"/>
          </a:xfrm>
          <a:prstGeom prst="ellipse">
            <a:avLst/>
          </a:prstGeom>
          <a:solidFill>
            <a:srgbClr val="002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0" y="5632732"/>
            <a:ext cx="2014834" cy="3905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6" y="6205193"/>
            <a:ext cx="2015925" cy="3907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6" y="4541055"/>
            <a:ext cx="1987643" cy="3852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20938" t="34630" r="21041" b="31111"/>
          <a:stretch/>
        </p:blipFill>
        <p:spPr>
          <a:xfrm>
            <a:off x="482581" y="2974204"/>
            <a:ext cx="4443627" cy="147589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1" y="5108245"/>
            <a:ext cx="2002328" cy="38811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71736" y="1203855"/>
            <a:ext cx="5749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Century Gothic" panose="020B0502020202020204" pitchFamily="34" charset="0"/>
              </a:rPr>
              <a:t>5 minutos para dar inicio a la clase</a:t>
            </a:r>
            <a:endParaRPr lang="es-CO" dirty="0">
              <a:solidFill>
                <a:srgbClr val="002060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194349" y="1974087"/>
            <a:ext cx="211016" cy="211016"/>
          </a:xfrm>
          <a:prstGeom prst="ellipse">
            <a:avLst/>
          </a:prstGeom>
          <a:solidFill>
            <a:srgbClr val="002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adroTexto 16"/>
          <p:cNvSpPr txBox="1"/>
          <p:nvPr/>
        </p:nvSpPr>
        <p:spPr>
          <a:xfrm>
            <a:off x="405365" y="743563"/>
            <a:ext cx="331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C035F"/>
                </a:solidFill>
              </a:rPr>
              <a:t>INICIO</a:t>
            </a:r>
            <a:endParaRPr lang="en-US" b="1" dirty="0">
              <a:solidFill>
                <a:srgbClr val="EC035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05365" y="1593466"/>
            <a:ext cx="331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C035F"/>
                </a:solidFill>
              </a:rPr>
              <a:t>OTRAS SOLICITUDES</a:t>
            </a:r>
            <a:endParaRPr lang="en-US" b="1" dirty="0">
              <a:solidFill>
                <a:srgbClr val="EC035F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5881" r="641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20567" y="5610283"/>
            <a:ext cx="688874" cy="9856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6602999" y="4926325"/>
            <a:ext cx="1628989" cy="17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2253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43961"/>
              </p:ext>
            </p:extLst>
          </p:nvPr>
        </p:nvGraphicFramePr>
        <p:xfrm>
          <a:off x="1295277" y="1196577"/>
          <a:ext cx="6096000" cy="5115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Las TICS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Plan Estratégico TI. PETI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Gestión TI del Negocio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92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Modelo Operativo del Negocio T.I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Planeación T.I – Gobierno T.I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Gestión de Tecnologías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7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Gestión T.I - Retos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Gestión T.I - Entrenamiento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Gerencia de Proyecto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Normas ISO – Auditoria Sistemas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Herramientas Auditoria Sistemas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Auditoria Sistemas – Caso Practico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765778" y="2755358"/>
            <a:ext cx="5979268" cy="168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Hablamos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tecnologías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y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comunicación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Incluye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informática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telecomunicaciones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y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Electrónica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nuevas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herramientas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tecnología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para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llegar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a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comunicación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facilitan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acceso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tratamiento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de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400" dirty="0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, y la </a:t>
            </a:r>
            <a:r>
              <a:rPr lang="en-US" sz="1400" dirty="0" err="1">
                <a:solidFill>
                  <a:srgbClr val="013889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emisión</a:t>
            </a:r>
            <a:endParaRPr lang="en-US" sz="1400" dirty="0">
              <a:solidFill>
                <a:srgbClr val="013889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07406" y="1450773"/>
            <a:ext cx="4145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PRIMER VUELO</a:t>
            </a:r>
          </a:p>
          <a:p>
            <a:endParaRPr lang="es-MX" sz="20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  <a:p>
            <a:r>
              <a:rPr lang="es-MX" sz="20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CONCEPTOS </a:t>
            </a:r>
            <a:endParaRPr lang="en-US" sz="20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1502691" y="2867507"/>
            <a:ext cx="211016" cy="211016"/>
          </a:xfrm>
          <a:prstGeom prst="ellipse">
            <a:avLst/>
          </a:prstGeom>
          <a:solidFill>
            <a:srgbClr val="002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14"/>
          <p:cNvSpPr txBox="1"/>
          <p:nvPr/>
        </p:nvSpPr>
        <p:spPr>
          <a:xfrm>
            <a:off x="333091" y="5979847"/>
            <a:ext cx="3257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Bibliografía: </a:t>
            </a:r>
            <a:r>
              <a:rPr lang="es-ES" sz="1200" dirty="0">
                <a:solidFill>
                  <a:srgbClr val="013889"/>
                </a:solidFill>
                <a:latin typeface="Century Gothic" panose="020B0502020202020204" pitchFamily="34" charset="0"/>
              </a:rPr>
              <a:t>Claro institucional- Alcaldía mayor de Bogotá - </a:t>
            </a:r>
            <a:r>
              <a:rPr lang="es-ES" sz="1200" dirty="0" err="1">
                <a:solidFill>
                  <a:srgbClr val="013889"/>
                </a:solidFill>
                <a:latin typeface="Century Gothic" panose="020B0502020202020204" pitchFamily="34" charset="0"/>
              </a:rPr>
              <a:t>MinTIc</a:t>
            </a:r>
            <a:endParaRPr lang="en-US" sz="1200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CCCDF34-0B75-BA46-9769-57262DCA5CE1}"/>
              </a:ext>
            </a:extLst>
          </p:cNvPr>
          <p:cNvSpPr/>
          <p:nvPr/>
        </p:nvSpPr>
        <p:spPr>
          <a:xfrm>
            <a:off x="1501898" y="3779478"/>
            <a:ext cx="211016" cy="211016"/>
          </a:xfrm>
          <a:prstGeom prst="ellipse">
            <a:avLst/>
          </a:prstGeom>
          <a:solidFill>
            <a:srgbClr val="002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r="9632"/>
          <a:stretch/>
        </p:blipFill>
        <p:spPr>
          <a:xfrm>
            <a:off x="-9331" y="-10257"/>
            <a:ext cx="9171992" cy="686825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-10257"/>
            <a:ext cx="9144000" cy="6901366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38681" y="320258"/>
            <a:ext cx="688874" cy="98566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15452" y="130592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CONCEPTOS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060095" y="2227628"/>
            <a:ext cx="7301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TIC. Tecnología integrada con sistemas de información, telecomunicaciones, redes, y robótica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809944" y="2338083"/>
            <a:ext cx="211016" cy="211016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26C841-E2A2-ADFC-77D8-2D5D682B7DFF}"/>
              </a:ext>
            </a:extLst>
          </p:cNvPr>
          <p:cNvSpPr txBox="1"/>
          <p:nvPr/>
        </p:nvSpPr>
        <p:spPr>
          <a:xfrm>
            <a:off x="333091" y="5979847"/>
            <a:ext cx="3257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Bibliografía: </a:t>
            </a:r>
            <a:r>
              <a:rPr lang="es-E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Claro institucional- Alcaldía mayor de Bogotá - </a:t>
            </a:r>
            <a:r>
              <a:rPr lang="es-ES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MinTIc</a:t>
            </a: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3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1099</Words>
  <Application>Microsoft Office PowerPoint</Application>
  <PresentationFormat>Presentación en pantalla (4:3)</PresentationFormat>
  <Paragraphs>189</Paragraphs>
  <Slides>24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5" baseType="lpstr">
      <vt:lpstr>Abadi</vt:lpstr>
      <vt:lpstr>Arial</vt:lpstr>
      <vt:lpstr>Arial</vt:lpstr>
      <vt:lpstr>Calibri</vt:lpstr>
      <vt:lpstr>Calibri Light</vt:lpstr>
      <vt:lpstr>Century Gothic</vt:lpstr>
      <vt:lpstr>Contradiction</vt:lpstr>
      <vt:lpstr>montserrat</vt:lpstr>
      <vt:lpstr>Morn Thin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Mauricio Reyes</cp:lastModifiedBy>
  <cp:revision>30</cp:revision>
  <dcterms:modified xsi:type="dcterms:W3CDTF">2023-02-04T19:49:13Z</dcterms:modified>
</cp:coreProperties>
</file>